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58" r:id="rId3"/>
    <p:sldId id="259" r:id="rId4"/>
    <p:sldId id="260" r:id="rId5"/>
    <p:sldId id="262" r:id="rId6"/>
    <p:sldId id="263" r:id="rId7"/>
    <p:sldId id="264" r:id="rId8"/>
    <p:sldId id="265" r:id="rId9"/>
    <p:sldId id="272" r:id="rId10"/>
    <p:sldId id="266" r:id="rId11"/>
    <p:sldId id="267" r:id="rId12"/>
    <p:sldId id="268" r:id="rId13"/>
    <p:sldId id="269" r:id="rId14"/>
    <p:sldId id="273" r:id="rId15"/>
    <p:sldId id="275" r:id="rId16"/>
    <p:sldId id="278" r:id="rId17"/>
    <p:sldId id="279" r:id="rId18"/>
    <p:sldId id="282" r:id="rId19"/>
    <p:sldId id="281" r:id="rId20"/>
    <p:sldId id="283" r:id="rId21"/>
    <p:sldId id="285" r:id="rId22"/>
    <p:sldId id="286" r:id="rId23"/>
    <p:sldId id="287" r:id="rId24"/>
    <p:sldId id="288" r:id="rId25"/>
    <p:sldId id="289" r:id="rId26"/>
    <p:sldId id="290" r:id="rId27"/>
    <p:sldId id="291"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D4B2A2-F612-044B-96F9-E56F1DB5909A}" v="934" dt="2018-04-16T22:37:01.052"/>
    <p1510:client id="{76C13439-CD62-DD4A-B62E-8933AB8583A1}" v="1092" dt="2018-04-16T23:13:39.3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65"/>
    <p:restoredTop sz="94690"/>
  </p:normalViewPr>
  <p:slideViewPr>
    <p:cSldViewPr snapToGrid="0" snapToObjects="1">
      <p:cViewPr varScale="1">
        <p:scale>
          <a:sx n="98" d="100"/>
          <a:sy n="98" d="100"/>
        </p:scale>
        <p:origin x="664" y="184"/>
      </p:cViewPr>
      <p:guideLst/>
    </p:cSldViewPr>
  </p:slideViewPr>
  <p:outlineViewPr>
    <p:cViewPr>
      <p:scale>
        <a:sx n="33" d="100"/>
        <a:sy n="33" d="100"/>
      </p:scale>
      <p:origin x="0" y="-21616"/>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tiff>
</file>

<file path=ppt/media/image4.tiff>
</file>

<file path=ppt/media/image5.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05A41D-5537-EC4F-B454-FF6434972927}" type="datetimeFigureOut">
              <a:rPr lang="en-US" smtClean="0"/>
              <a:t>4/17/18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AE7B3D-9D2F-6D46-92FE-EC10797015C4}" type="slidenum">
              <a:rPr lang="en-US" smtClean="0"/>
              <a:t>‹#›</a:t>
            </a:fld>
            <a:endParaRPr lang="en-US"/>
          </a:p>
        </p:txBody>
      </p:sp>
    </p:spTree>
    <p:extLst>
      <p:ext uri="{BB962C8B-B14F-4D97-AF65-F5344CB8AC3E}">
        <p14:creationId xmlns:p14="http://schemas.microsoft.com/office/powerpoint/2010/main" val="36700268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BAE7B3D-9D2F-6D46-92FE-EC10797015C4}" type="slidenum">
              <a:rPr lang="en-US" smtClean="0"/>
              <a:t>13</a:t>
            </a:fld>
            <a:endParaRPr lang="en-US"/>
          </a:p>
        </p:txBody>
      </p:sp>
    </p:spTree>
    <p:extLst>
      <p:ext uri="{BB962C8B-B14F-4D97-AF65-F5344CB8AC3E}">
        <p14:creationId xmlns:p14="http://schemas.microsoft.com/office/powerpoint/2010/main" val="3487753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BAE7B3D-9D2F-6D46-92FE-EC10797015C4}" type="slidenum">
              <a:rPr lang="en-US" smtClean="0"/>
              <a:t>14</a:t>
            </a:fld>
            <a:endParaRPr lang="en-US"/>
          </a:p>
        </p:txBody>
      </p:sp>
    </p:spTree>
    <p:extLst>
      <p:ext uri="{BB962C8B-B14F-4D97-AF65-F5344CB8AC3E}">
        <p14:creationId xmlns:p14="http://schemas.microsoft.com/office/powerpoint/2010/main" val="23970366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1D861-3783-864A-AAE2-90DA4B8019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00B740-2D4F-F94F-BEA5-EE578065AA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1A3C64-441B-EA47-807A-9BC9D0886EA1}"/>
              </a:ext>
            </a:extLst>
          </p:cNvPr>
          <p:cNvSpPr>
            <a:spLocks noGrp="1"/>
          </p:cNvSpPr>
          <p:nvPr>
            <p:ph type="dt" sz="half" idx="10"/>
          </p:nvPr>
        </p:nvSpPr>
        <p:spPr/>
        <p:txBody>
          <a:bodyPr/>
          <a:lstStyle/>
          <a:p>
            <a:fld id="{84CA6F0F-10CE-A74C-BC56-C8242F0263BF}" type="datetimeFigureOut">
              <a:rPr lang="en-US" smtClean="0"/>
              <a:t>4/17/18</a:t>
            </a:fld>
            <a:endParaRPr lang="en-US"/>
          </a:p>
        </p:txBody>
      </p:sp>
      <p:sp>
        <p:nvSpPr>
          <p:cNvPr id="5" name="Footer Placeholder 4">
            <a:extLst>
              <a:ext uri="{FF2B5EF4-FFF2-40B4-BE49-F238E27FC236}">
                <a16:creationId xmlns:a16="http://schemas.microsoft.com/office/drawing/2014/main" id="{E7C548D2-1D47-5344-BFB5-9DB2FA7AE7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664B29-20F9-8548-9CCD-381C1AAC31BE}"/>
              </a:ext>
            </a:extLst>
          </p:cNvPr>
          <p:cNvSpPr>
            <a:spLocks noGrp="1"/>
          </p:cNvSpPr>
          <p:nvPr>
            <p:ph type="sldNum" sz="quarter" idx="12"/>
          </p:nvPr>
        </p:nvSpPr>
        <p:spPr/>
        <p:txBody>
          <a:bodyPr/>
          <a:lstStyle/>
          <a:p>
            <a:fld id="{2594B16C-27D6-E749-9F51-DCBD00353DA6}" type="slidenum">
              <a:rPr lang="en-US" smtClean="0"/>
              <a:t>‹#›</a:t>
            </a:fld>
            <a:endParaRPr lang="en-US"/>
          </a:p>
        </p:txBody>
      </p:sp>
    </p:spTree>
    <p:extLst>
      <p:ext uri="{BB962C8B-B14F-4D97-AF65-F5344CB8AC3E}">
        <p14:creationId xmlns:p14="http://schemas.microsoft.com/office/powerpoint/2010/main" val="1646582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69CB5-20D4-874E-8567-28B2F62C3C3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61892C-059C-664F-BF62-2AF99BF9A24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B8827A-1A9D-EB45-8580-74D28D5EA1DE}"/>
              </a:ext>
            </a:extLst>
          </p:cNvPr>
          <p:cNvSpPr>
            <a:spLocks noGrp="1"/>
          </p:cNvSpPr>
          <p:nvPr>
            <p:ph type="dt" sz="half" idx="10"/>
          </p:nvPr>
        </p:nvSpPr>
        <p:spPr/>
        <p:txBody>
          <a:bodyPr/>
          <a:lstStyle/>
          <a:p>
            <a:fld id="{84CA6F0F-10CE-A74C-BC56-C8242F0263BF}" type="datetimeFigureOut">
              <a:rPr lang="en-US" smtClean="0"/>
              <a:t>4/17/18</a:t>
            </a:fld>
            <a:endParaRPr lang="en-US"/>
          </a:p>
        </p:txBody>
      </p:sp>
      <p:sp>
        <p:nvSpPr>
          <p:cNvPr id="5" name="Footer Placeholder 4">
            <a:extLst>
              <a:ext uri="{FF2B5EF4-FFF2-40B4-BE49-F238E27FC236}">
                <a16:creationId xmlns:a16="http://schemas.microsoft.com/office/drawing/2014/main" id="{13630516-B65A-0C40-9BF3-04BE5DE900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E25218-D81D-1F4A-83CF-F5ED9F2A531A}"/>
              </a:ext>
            </a:extLst>
          </p:cNvPr>
          <p:cNvSpPr>
            <a:spLocks noGrp="1"/>
          </p:cNvSpPr>
          <p:nvPr>
            <p:ph type="sldNum" sz="quarter" idx="12"/>
          </p:nvPr>
        </p:nvSpPr>
        <p:spPr/>
        <p:txBody>
          <a:bodyPr/>
          <a:lstStyle/>
          <a:p>
            <a:fld id="{2594B16C-27D6-E749-9F51-DCBD00353DA6}" type="slidenum">
              <a:rPr lang="en-US" smtClean="0"/>
              <a:t>‹#›</a:t>
            </a:fld>
            <a:endParaRPr lang="en-US"/>
          </a:p>
        </p:txBody>
      </p:sp>
    </p:spTree>
    <p:extLst>
      <p:ext uri="{BB962C8B-B14F-4D97-AF65-F5344CB8AC3E}">
        <p14:creationId xmlns:p14="http://schemas.microsoft.com/office/powerpoint/2010/main" val="1367017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32FF64-C3A8-E542-B471-771121EA7A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CC8DBB-0271-1644-943B-0AC000E2992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1C9FEB-7ADA-EC40-9912-E7EFA7D31CD0}"/>
              </a:ext>
            </a:extLst>
          </p:cNvPr>
          <p:cNvSpPr>
            <a:spLocks noGrp="1"/>
          </p:cNvSpPr>
          <p:nvPr>
            <p:ph type="dt" sz="half" idx="10"/>
          </p:nvPr>
        </p:nvSpPr>
        <p:spPr/>
        <p:txBody>
          <a:bodyPr/>
          <a:lstStyle/>
          <a:p>
            <a:fld id="{84CA6F0F-10CE-A74C-BC56-C8242F0263BF}" type="datetimeFigureOut">
              <a:rPr lang="en-US" smtClean="0"/>
              <a:t>4/17/18</a:t>
            </a:fld>
            <a:endParaRPr lang="en-US"/>
          </a:p>
        </p:txBody>
      </p:sp>
      <p:sp>
        <p:nvSpPr>
          <p:cNvPr id="5" name="Footer Placeholder 4">
            <a:extLst>
              <a:ext uri="{FF2B5EF4-FFF2-40B4-BE49-F238E27FC236}">
                <a16:creationId xmlns:a16="http://schemas.microsoft.com/office/drawing/2014/main" id="{EB2116A0-4BF9-A940-B1E9-4FFB056CE3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363DD0-C9D1-484A-9C48-82B04BF7B7CE}"/>
              </a:ext>
            </a:extLst>
          </p:cNvPr>
          <p:cNvSpPr>
            <a:spLocks noGrp="1"/>
          </p:cNvSpPr>
          <p:nvPr>
            <p:ph type="sldNum" sz="quarter" idx="12"/>
          </p:nvPr>
        </p:nvSpPr>
        <p:spPr/>
        <p:txBody>
          <a:bodyPr/>
          <a:lstStyle/>
          <a:p>
            <a:fld id="{2594B16C-27D6-E749-9F51-DCBD00353DA6}" type="slidenum">
              <a:rPr lang="en-US" smtClean="0"/>
              <a:t>‹#›</a:t>
            </a:fld>
            <a:endParaRPr lang="en-US"/>
          </a:p>
        </p:txBody>
      </p:sp>
    </p:spTree>
    <p:extLst>
      <p:ext uri="{BB962C8B-B14F-4D97-AF65-F5344CB8AC3E}">
        <p14:creationId xmlns:p14="http://schemas.microsoft.com/office/powerpoint/2010/main" val="4133974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7DF8D-813A-7A4D-ADA7-C4565F7CF9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B5DED6-1D02-D543-9578-2429D666EB1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BF9FB-51D3-594D-B97C-1D0E737706CA}"/>
              </a:ext>
            </a:extLst>
          </p:cNvPr>
          <p:cNvSpPr>
            <a:spLocks noGrp="1"/>
          </p:cNvSpPr>
          <p:nvPr>
            <p:ph type="dt" sz="half" idx="10"/>
          </p:nvPr>
        </p:nvSpPr>
        <p:spPr/>
        <p:txBody>
          <a:bodyPr/>
          <a:lstStyle/>
          <a:p>
            <a:fld id="{84CA6F0F-10CE-A74C-BC56-C8242F0263BF}" type="datetimeFigureOut">
              <a:rPr lang="en-US" smtClean="0"/>
              <a:t>4/17/18</a:t>
            </a:fld>
            <a:endParaRPr lang="en-US"/>
          </a:p>
        </p:txBody>
      </p:sp>
      <p:sp>
        <p:nvSpPr>
          <p:cNvPr id="5" name="Footer Placeholder 4">
            <a:extLst>
              <a:ext uri="{FF2B5EF4-FFF2-40B4-BE49-F238E27FC236}">
                <a16:creationId xmlns:a16="http://schemas.microsoft.com/office/drawing/2014/main" id="{BBC1B734-1E2E-EF47-B6BC-CE07B5D795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696319-01E7-1449-BCCE-0DCBC0CA0086}"/>
              </a:ext>
            </a:extLst>
          </p:cNvPr>
          <p:cNvSpPr>
            <a:spLocks noGrp="1"/>
          </p:cNvSpPr>
          <p:nvPr>
            <p:ph type="sldNum" sz="quarter" idx="12"/>
          </p:nvPr>
        </p:nvSpPr>
        <p:spPr/>
        <p:txBody>
          <a:bodyPr/>
          <a:lstStyle/>
          <a:p>
            <a:fld id="{2594B16C-27D6-E749-9F51-DCBD00353DA6}" type="slidenum">
              <a:rPr lang="en-US" smtClean="0"/>
              <a:t>‹#›</a:t>
            </a:fld>
            <a:endParaRPr lang="en-US"/>
          </a:p>
        </p:txBody>
      </p:sp>
    </p:spTree>
    <p:extLst>
      <p:ext uri="{BB962C8B-B14F-4D97-AF65-F5344CB8AC3E}">
        <p14:creationId xmlns:p14="http://schemas.microsoft.com/office/powerpoint/2010/main" val="55721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120AD-7515-0746-AF11-305FD3BCC7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D7DB44E-2B3E-5648-B3DB-3F0B22A124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1A1BFFB-055E-3D4A-9B14-D72D06604534}"/>
              </a:ext>
            </a:extLst>
          </p:cNvPr>
          <p:cNvSpPr>
            <a:spLocks noGrp="1"/>
          </p:cNvSpPr>
          <p:nvPr>
            <p:ph type="dt" sz="half" idx="10"/>
          </p:nvPr>
        </p:nvSpPr>
        <p:spPr/>
        <p:txBody>
          <a:bodyPr/>
          <a:lstStyle/>
          <a:p>
            <a:fld id="{84CA6F0F-10CE-A74C-BC56-C8242F0263BF}" type="datetimeFigureOut">
              <a:rPr lang="en-US" smtClean="0"/>
              <a:t>4/17/18</a:t>
            </a:fld>
            <a:endParaRPr lang="en-US"/>
          </a:p>
        </p:txBody>
      </p:sp>
      <p:sp>
        <p:nvSpPr>
          <p:cNvPr id="5" name="Footer Placeholder 4">
            <a:extLst>
              <a:ext uri="{FF2B5EF4-FFF2-40B4-BE49-F238E27FC236}">
                <a16:creationId xmlns:a16="http://schemas.microsoft.com/office/drawing/2014/main" id="{C2C879E2-462B-D844-A1A8-8FD4DB2BB7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DEC633-C47C-A84F-B63B-05130E16AD49}"/>
              </a:ext>
            </a:extLst>
          </p:cNvPr>
          <p:cNvSpPr>
            <a:spLocks noGrp="1"/>
          </p:cNvSpPr>
          <p:nvPr>
            <p:ph type="sldNum" sz="quarter" idx="12"/>
          </p:nvPr>
        </p:nvSpPr>
        <p:spPr/>
        <p:txBody>
          <a:bodyPr/>
          <a:lstStyle/>
          <a:p>
            <a:fld id="{2594B16C-27D6-E749-9F51-DCBD00353DA6}" type="slidenum">
              <a:rPr lang="en-US" smtClean="0"/>
              <a:t>‹#›</a:t>
            </a:fld>
            <a:endParaRPr lang="en-US"/>
          </a:p>
        </p:txBody>
      </p:sp>
    </p:spTree>
    <p:extLst>
      <p:ext uri="{BB962C8B-B14F-4D97-AF65-F5344CB8AC3E}">
        <p14:creationId xmlns:p14="http://schemas.microsoft.com/office/powerpoint/2010/main" val="40682405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8C6D0-CD8F-0B4B-B058-A9C9CE7FCA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0118B5-8352-1044-BD42-A92D6E7E4FA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E86DC0-F1E4-8649-9AF2-43007B96BAB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23FD47-885E-AB4E-959A-909E44EBB94D}"/>
              </a:ext>
            </a:extLst>
          </p:cNvPr>
          <p:cNvSpPr>
            <a:spLocks noGrp="1"/>
          </p:cNvSpPr>
          <p:nvPr>
            <p:ph type="dt" sz="half" idx="10"/>
          </p:nvPr>
        </p:nvSpPr>
        <p:spPr/>
        <p:txBody>
          <a:bodyPr/>
          <a:lstStyle/>
          <a:p>
            <a:fld id="{84CA6F0F-10CE-A74C-BC56-C8242F0263BF}" type="datetimeFigureOut">
              <a:rPr lang="en-US" smtClean="0"/>
              <a:t>4/17/18</a:t>
            </a:fld>
            <a:endParaRPr lang="en-US"/>
          </a:p>
        </p:txBody>
      </p:sp>
      <p:sp>
        <p:nvSpPr>
          <p:cNvPr id="6" name="Footer Placeholder 5">
            <a:extLst>
              <a:ext uri="{FF2B5EF4-FFF2-40B4-BE49-F238E27FC236}">
                <a16:creationId xmlns:a16="http://schemas.microsoft.com/office/drawing/2014/main" id="{A7810212-4F5C-0648-940B-2338710C1F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27212F-870B-574A-8E7B-88892721A721}"/>
              </a:ext>
            </a:extLst>
          </p:cNvPr>
          <p:cNvSpPr>
            <a:spLocks noGrp="1"/>
          </p:cNvSpPr>
          <p:nvPr>
            <p:ph type="sldNum" sz="quarter" idx="12"/>
          </p:nvPr>
        </p:nvSpPr>
        <p:spPr/>
        <p:txBody>
          <a:bodyPr/>
          <a:lstStyle/>
          <a:p>
            <a:fld id="{2594B16C-27D6-E749-9F51-DCBD00353DA6}" type="slidenum">
              <a:rPr lang="en-US" smtClean="0"/>
              <a:t>‹#›</a:t>
            </a:fld>
            <a:endParaRPr lang="en-US"/>
          </a:p>
        </p:txBody>
      </p:sp>
    </p:spTree>
    <p:extLst>
      <p:ext uri="{BB962C8B-B14F-4D97-AF65-F5344CB8AC3E}">
        <p14:creationId xmlns:p14="http://schemas.microsoft.com/office/powerpoint/2010/main" val="3576031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3B1B8-0AF8-154F-92AA-B351A70BE65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252B2BC-6D43-2F47-956A-FC1939FA33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1D87BE8-3ED7-1E4D-ABE5-452BC7F9A36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3E60AD-85F3-6A4A-A363-1AC2D5BF41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3D92364-9526-EE4C-9B3F-67F87385DBA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D83E39-0881-9240-B056-78AD8D0E3297}"/>
              </a:ext>
            </a:extLst>
          </p:cNvPr>
          <p:cNvSpPr>
            <a:spLocks noGrp="1"/>
          </p:cNvSpPr>
          <p:nvPr>
            <p:ph type="dt" sz="half" idx="10"/>
          </p:nvPr>
        </p:nvSpPr>
        <p:spPr/>
        <p:txBody>
          <a:bodyPr/>
          <a:lstStyle/>
          <a:p>
            <a:fld id="{84CA6F0F-10CE-A74C-BC56-C8242F0263BF}" type="datetimeFigureOut">
              <a:rPr lang="en-US" smtClean="0"/>
              <a:t>4/17/18</a:t>
            </a:fld>
            <a:endParaRPr lang="en-US"/>
          </a:p>
        </p:txBody>
      </p:sp>
      <p:sp>
        <p:nvSpPr>
          <p:cNvPr id="8" name="Footer Placeholder 7">
            <a:extLst>
              <a:ext uri="{FF2B5EF4-FFF2-40B4-BE49-F238E27FC236}">
                <a16:creationId xmlns:a16="http://schemas.microsoft.com/office/drawing/2014/main" id="{B35FA2E3-27F0-0A47-A39A-E122036267E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5F510E-1FBB-7E4A-8AA4-7809253F6A6A}"/>
              </a:ext>
            </a:extLst>
          </p:cNvPr>
          <p:cNvSpPr>
            <a:spLocks noGrp="1"/>
          </p:cNvSpPr>
          <p:nvPr>
            <p:ph type="sldNum" sz="quarter" idx="12"/>
          </p:nvPr>
        </p:nvSpPr>
        <p:spPr/>
        <p:txBody>
          <a:bodyPr/>
          <a:lstStyle/>
          <a:p>
            <a:fld id="{2594B16C-27D6-E749-9F51-DCBD00353DA6}" type="slidenum">
              <a:rPr lang="en-US" smtClean="0"/>
              <a:t>‹#›</a:t>
            </a:fld>
            <a:endParaRPr lang="en-US"/>
          </a:p>
        </p:txBody>
      </p:sp>
    </p:spTree>
    <p:extLst>
      <p:ext uri="{BB962C8B-B14F-4D97-AF65-F5344CB8AC3E}">
        <p14:creationId xmlns:p14="http://schemas.microsoft.com/office/powerpoint/2010/main" val="28523675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CD4C6-F0E3-5740-AD6A-535100ACCAB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674BFCA-9FB3-DD46-AC41-522DA7EEAF06}"/>
              </a:ext>
            </a:extLst>
          </p:cNvPr>
          <p:cNvSpPr>
            <a:spLocks noGrp="1"/>
          </p:cNvSpPr>
          <p:nvPr>
            <p:ph type="dt" sz="half" idx="10"/>
          </p:nvPr>
        </p:nvSpPr>
        <p:spPr/>
        <p:txBody>
          <a:bodyPr/>
          <a:lstStyle/>
          <a:p>
            <a:fld id="{84CA6F0F-10CE-A74C-BC56-C8242F0263BF}" type="datetimeFigureOut">
              <a:rPr lang="en-US" smtClean="0"/>
              <a:t>4/17/18</a:t>
            </a:fld>
            <a:endParaRPr lang="en-US"/>
          </a:p>
        </p:txBody>
      </p:sp>
      <p:sp>
        <p:nvSpPr>
          <p:cNvPr id="4" name="Footer Placeholder 3">
            <a:extLst>
              <a:ext uri="{FF2B5EF4-FFF2-40B4-BE49-F238E27FC236}">
                <a16:creationId xmlns:a16="http://schemas.microsoft.com/office/drawing/2014/main" id="{87F6E6A0-94A3-6640-BFE4-E6357FC016B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6CD7E8F-148D-AE48-A4D9-4D54FCFCE4C2}"/>
              </a:ext>
            </a:extLst>
          </p:cNvPr>
          <p:cNvSpPr>
            <a:spLocks noGrp="1"/>
          </p:cNvSpPr>
          <p:nvPr>
            <p:ph type="sldNum" sz="quarter" idx="12"/>
          </p:nvPr>
        </p:nvSpPr>
        <p:spPr/>
        <p:txBody>
          <a:bodyPr/>
          <a:lstStyle/>
          <a:p>
            <a:fld id="{2594B16C-27D6-E749-9F51-DCBD00353DA6}" type="slidenum">
              <a:rPr lang="en-US" smtClean="0"/>
              <a:t>‹#›</a:t>
            </a:fld>
            <a:endParaRPr lang="en-US"/>
          </a:p>
        </p:txBody>
      </p:sp>
    </p:spTree>
    <p:extLst>
      <p:ext uri="{BB962C8B-B14F-4D97-AF65-F5344CB8AC3E}">
        <p14:creationId xmlns:p14="http://schemas.microsoft.com/office/powerpoint/2010/main" val="2036113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610DD8-0DA9-C14E-B2B8-B3C45632B73C}"/>
              </a:ext>
            </a:extLst>
          </p:cNvPr>
          <p:cNvSpPr>
            <a:spLocks noGrp="1"/>
          </p:cNvSpPr>
          <p:nvPr>
            <p:ph type="dt" sz="half" idx="10"/>
          </p:nvPr>
        </p:nvSpPr>
        <p:spPr/>
        <p:txBody>
          <a:bodyPr/>
          <a:lstStyle/>
          <a:p>
            <a:fld id="{84CA6F0F-10CE-A74C-BC56-C8242F0263BF}" type="datetimeFigureOut">
              <a:rPr lang="en-US" smtClean="0"/>
              <a:t>4/17/18</a:t>
            </a:fld>
            <a:endParaRPr lang="en-US"/>
          </a:p>
        </p:txBody>
      </p:sp>
      <p:sp>
        <p:nvSpPr>
          <p:cNvPr id="3" name="Footer Placeholder 2">
            <a:extLst>
              <a:ext uri="{FF2B5EF4-FFF2-40B4-BE49-F238E27FC236}">
                <a16:creationId xmlns:a16="http://schemas.microsoft.com/office/drawing/2014/main" id="{AB194FB9-D672-8F40-B178-1FA05C046EC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8030F9E-D5F6-9843-9575-471EC640230C}"/>
              </a:ext>
            </a:extLst>
          </p:cNvPr>
          <p:cNvSpPr>
            <a:spLocks noGrp="1"/>
          </p:cNvSpPr>
          <p:nvPr>
            <p:ph type="sldNum" sz="quarter" idx="12"/>
          </p:nvPr>
        </p:nvSpPr>
        <p:spPr/>
        <p:txBody>
          <a:bodyPr/>
          <a:lstStyle/>
          <a:p>
            <a:fld id="{2594B16C-27D6-E749-9F51-DCBD00353DA6}" type="slidenum">
              <a:rPr lang="en-US" smtClean="0"/>
              <a:t>‹#›</a:t>
            </a:fld>
            <a:endParaRPr lang="en-US"/>
          </a:p>
        </p:txBody>
      </p:sp>
    </p:spTree>
    <p:extLst>
      <p:ext uri="{BB962C8B-B14F-4D97-AF65-F5344CB8AC3E}">
        <p14:creationId xmlns:p14="http://schemas.microsoft.com/office/powerpoint/2010/main" val="1325126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09CB8-407E-B744-B437-A088655393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A7E81ED-A3F9-474B-BF17-40D4D0EC3F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00E5F0-67FB-CC44-BAD7-EBBE367241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0CDAA99-087A-C447-8972-DD595B6E7537}"/>
              </a:ext>
            </a:extLst>
          </p:cNvPr>
          <p:cNvSpPr>
            <a:spLocks noGrp="1"/>
          </p:cNvSpPr>
          <p:nvPr>
            <p:ph type="dt" sz="half" idx="10"/>
          </p:nvPr>
        </p:nvSpPr>
        <p:spPr/>
        <p:txBody>
          <a:bodyPr/>
          <a:lstStyle/>
          <a:p>
            <a:fld id="{84CA6F0F-10CE-A74C-BC56-C8242F0263BF}" type="datetimeFigureOut">
              <a:rPr lang="en-US" smtClean="0"/>
              <a:t>4/17/18</a:t>
            </a:fld>
            <a:endParaRPr lang="en-US"/>
          </a:p>
        </p:txBody>
      </p:sp>
      <p:sp>
        <p:nvSpPr>
          <p:cNvPr id="6" name="Footer Placeholder 5">
            <a:extLst>
              <a:ext uri="{FF2B5EF4-FFF2-40B4-BE49-F238E27FC236}">
                <a16:creationId xmlns:a16="http://schemas.microsoft.com/office/drawing/2014/main" id="{8ECF28D7-0885-3449-B0E0-D88FCAE5C4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170309-C60D-EA4B-BD0D-850495065F0D}"/>
              </a:ext>
            </a:extLst>
          </p:cNvPr>
          <p:cNvSpPr>
            <a:spLocks noGrp="1"/>
          </p:cNvSpPr>
          <p:nvPr>
            <p:ph type="sldNum" sz="quarter" idx="12"/>
          </p:nvPr>
        </p:nvSpPr>
        <p:spPr/>
        <p:txBody>
          <a:bodyPr/>
          <a:lstStyle/>
          <a:p>
            <a:fld id="{2594B16C-27D6-E749-9F51-DCBD00353DA6}" type="slidenum">
              <a:rPr lang="en-US" smtClean="0"/>
              <a:t>‹#›</a:t>
            </a:fld>
            <a:endParaRPr lang="en-US"/>
          </a:p>
        </p:txBody>
      </p:sp>
    </p:spTree>
    <p:extLst>
      <p:ext uri="{BB962C8B-B14F-4D97-AF65-F5344CB8AC3E}">
        <p14:creationId xmlns:p14="http://schemas.microsoft.com/office/powerpoint/2010/main" val="220979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297F6-035A-554B-87B5-CEFC3FB227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738A0A6-9C3D-D043-AAFC-2A6D5921D0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723B96-CDF5-EC44-8CAF-5CA473AA78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C546ACC-3EEA-794F-B09A-B22C6191433E}"/>
              </a:ext>
            </a:extLst>
          </p:cNvPr>
          <p:cNvSpPr>
            <a:spLocks noGrp="1"/>
          </p:cNvSpPr>
          <p:nvPr>
            <p:ph type="dt" sz="half" idx="10"/>
          </p:nvPr>
        </p:nvSpPr>
        <p:spPr/>
        <p:txBody>
          <a:bodyPr/>
          <a:lstStyle/>
          <a:p>
            <a:fld id="{84CA6F0F-10CE-A74C-BC56-C8242F0263BF}" type="datetimeFigureOut">
              <a:rPr lang="en-US" smtClean="0"/>
              <a:t>4/17/18</a:t>
            </a:fld>
            <a:endParaRPr lang="en-US"/>
          </a:p>
        </p:txBody>
      </p:sp>
      <p:sp>
        <p:nvSpPr>
          <p:cNvPr id="6" name="Footer Placeholder 5">
            <a:extLst>
              <a:ext uri="{FF2B5EF4-FFF2-40B4-BE49-F238E27FC236}">
                <a16:creationId xmlns:a16="http://schemas.microsoft.com/office/drawing/2014/main" id="{A7E6287F-2807-0549-999F-1802494C79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FBA691-6168-B740-94D8-55E7AF13E98E}"/>
              </a:ext>
            </a:extLst>
          </p:cNvPr>
          <p:cNvSpPr>
            <a:spLocks noGrp="1"/>
          </p:cNvSpPr>
          <p:nvPr>
            <p:ph type="sldNum" sz="quarter" idx="12"/>
          </p:nvPr>
        </p:nvSpPr>
        <p:spPr/>
        <p:txBody>
          <a:bodyPr/>
          <a:lstStyle/>
          <a:p>
            <a:fld id="{2594B16C-27D6-E749-9F51-DCBD00353DA6}" type="slidenum">
              <a:rPr lang="en-US" smtClean="0"/>
              <a:t>‹#›</a:t>
            </a:fld>
            <a:endParaRPr lang="en-US"/>
          </a:p>
        </p:txBody>
      </p:sp>
    </p:spTree>
    <p:extLst>
      <p:ext uri="{BB962C8B-B14F-4D97-AF65-F5344CB8AC3E}">
        <p14:creationId xmlns:p14="http://schemas.microsoft.com/office/powerpoint/2010/main" val="3973185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rgbClr val="2FA69A"/>
            </a:gs>
            <a:gs pos="98000">
              <a:schemeClr val="accent1">
                <a:lumMod val="0"/>
                <a:lumOff val="100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0"/>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812FBC-FF78-0A48-B8E2-F1E2836E4C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6821D4-1A11-204E-B3A6-CDB66CD98E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E0BE14-F293-BC44-9AB7-8BBA4A29B1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CA6F0F-10CE-A74C-BC56-C8242F0263BF}" type="datetimeFigureOut">
              <a:rPr lang="en-US" smtClean="0"/>
              <a:t>4/17/18</a:t>
            </a:fld>
            <a:endParaRPr lang="en-US"/>
          </a:p>
        </p:txBody>
      </p:sp>
      <p:sp>
        <p:nvSpPr>
          <p:cNvPr id="5" name="Footer Placeholder 4">
            <a:extLst>
              <a:ext uri="{FF2B5EF4-FFF2-40B4-BE49-F238E27FC236}">
                <a16:creationId xmlns:a16="http://schemas.microsoft.com/office/drawing/2014/main" id="{DC17E6F2-505F-E04F-AE01-362C2374EF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A68EC07-C3CF-BF47-805A-010A5360DE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94B16C-27D6-E749-9F51-DCBD00353DA6}" type="slidenum">
              <a:rPr lang="en-US" smtClean="0"/>
              <a:t>‹#›</a:t>
            </a:fld>
            <a:endParaRPr lang="en-US"/>
          </a:p>
        </p:txBody>
      </p:sp>
    </p:spTree>
    <p:extLst>
      <p:ext uri="{BB962C8B-B14F-4D97-AF65-F5344CB8AC3E}">
        <p14:creationId xmlns:p14="http://schemas.microsoft.com/office/powerpoint/2010/main" val="2509340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 Target="slide1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www-personal.umich.edu/~mejn/netdata/" TargetMode="Externa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57BAB-C5E7-794E-96AE-05FA3401CBD1}"/>
              </a:ext>
            </a:extLst>
          </p:cNvPr>
          <p:cNvSpPr>
            <a:spLocks noGrp="1"/>
          </p:cNvSpPr>
          <p:nvPr>
            <p:ph type="ctrTitle"/>
          </p:nvPr>
        </p:nvSpPr>
        <p:spPr>
          <a:xfrm>
            <a:off x="1524000" y="2366682"/>
            <a:ext cx="9144000" cy="2608729"/>
          </a:xfrm>
        </p:spPr>
        <p:txBody>
          <a:bodyPr>
            <a:normAutofit fontScale="90000"/>
          </a:bodyPr>
          <a:lstStyle/>
          <a:p>
            <a:r>
              <a:rPr lang="en-IN" b="1" dirty="0">
                <a:solidFill>
                  <a:srgbClr val="FF0000"/>
                </a:solidFill>
              </a:rPr>
              <a:t>Graph Clustering Based on Structural/Attribute Similarities</a:t>
            </a:r>
            <a:br>
              <a:rPr lang="en-IN" dirty="0"/>
            </a:br>
            <a:endParaRPr lang="en-US" dirty="0"/>
          </a:p>
        </p:txBody>
      </p:sp>
      <p:sp>
        <p:nvSpPr>
          <p:cNvPr id="3" name="Subtitle 2">
            <a:extLst>
              <a:ext uri="{FF2B5EF4-FFF2-40B4-BE49-F238E27FC236}">
                <a16:creationId xmlns:a16="http://schemas.microsoft.com/office/drawing/2014/main" id="{A4C0B6B1-67EC-724E-B88A-1F82F81F410B}"/>
              </a:ext>
            </a:extLst>
          </p:cNvPr>
          <p:cNvSpPr>
            <a:spLocks noGrp="1"/>
          </p:cNvSpPr>
          <p:nvPr>
            <p:ph type="subTitle" idx="1"/>
          </p:nvPr>
        </p:nvSpPr>
        <p:spPr>
          <a:xfrm>
            <a:off x="1524000" y="4827494"/>
            <a:ext cx="9144000" cy="430306"/>
          </a:xfrm>
        </p:spPr>
        <p:txBody>
          <a:bodyPr/>
          <a:lstStyle/>
          <a:p>
            <a:endParaRPr lang="en-US" dirty="0"/>
          </a:p>
        </p:txBody>
      </p:sp>
      <p:sp>
        <p:nvSpPr>
          <p:cNvPr id="4" name="TextBox 3">
            <a:extLst>
              <a:ext uri="{FF2B5EF4-FFF2-40B4-BE49-F238E27FC236}">
                <a16:creationId xmlns:a16="http://schemas.microsoft.com/office/drawing/2014/main" id="{BC87F66C-EEC9-6F4B-B460-719C7EFBD739}"/>
              </a:ext>
            </a:extLst>
          </p:cNvPr>
          <p:cNvSpPr txBox="1"/>
          <p:nvPr/>
        </p:nvSpPr>
        <p:spPr>
          <a:xfrm>
            <a:off x="-1" y="0"/>
            <a:ext cx="12192001" cy="2636874"/>
          </a:xfrm>
          <a:prstGeom prst="rect">
            <a:avLst/>
          </a:prstGeom>
          <a:solidFill>
            <a:srgbClr val="2FA69A"/>
          </a:solidFill>
        </p:spPr>
        <p:txBody>
          <a:bodyPr wrap="square" rtlCol="0">
            <a:spAutoFit/>
          </a:bodyPr>
          <a:lstStyle/>
          <a:p>
            <a:endParaRPr lang="en-US"/>
          </a:p>
        </p:txBody>
      </p:sp>
      <p:sp>
        <p:nvSpPr>
          <p:cNvPr id="5" name="TextBox 4">
            <a:extLst>
              <a:ext uri="{FF2B5EF4-FFF2-40B4-BE49-F238E27FC236}">
                <a16:creationId xmlns:a16="http://schemas.microsoft.com/office/drawing/2014/main" id="{1AFE4C02-CCDB-C348-9B37-AB34456CF40D}"/>
              </a:ext>
            </a:extLst>
          </p:cNvPr>
          <p:cNvSpPr txBox="1"/>
          <p:nvPr/>
        </p:nvSpPr>
        <p:spPr>
          <a:xfrm>
            <a:off x="-2" y="2636874"/>
            <a:ext cx="12192001" cy="4221126"/>
          </a:xfrm>
          <a:prstGeom prst="rect">
            <a:avLst/>
          </a:prstGeom>
          <a:solidFill>
            <a:schemeClr val="tx1"/>
          </a:solidFill>
        </p:spPr>
        <p:txBody>
          <a:bodyPr wrap="square" rtlCol="0">
            <a:spAutoFit/>
          </a:bodyPr>
          <a:lstStyle/>
          <a:p>
            <a:endParaRPr lang="en-US"/>
          </a:p>
        </p:txBody>
      </p:sp>
      <p:sp>
        <p:nvSpPr>
          <p:cNvPr id="7" name="TextBox 6">
            <a:extLst>
              <a:ext uri="{FF2B5EF4-FFF2-40B4-BE49-F238E27FC236}">
                <a16:creationId xmlns:a16="http://schemas.microsoft.com/office/drawing/2014/main" id="{DBDB89D3-9631-8141-B7E5-FE886AA07BE9}"/>
              </a:ext>
            </a:extLst>
          </p:cNvPr>
          <p:cNvSpPr txBox="1"/>
          <p:nvPr/>
        </p:nvSpPr>
        <p:spPr>
          <a:xfrm>
            <a:off x="560171" y="2944086"/>
            <a:ext cx="9448801" cy="2031325"/>
          </a:xfrm>
          <a:prstGeom prst="rect">
            <a:avLst/>
          </a:prstGeom>
          <a:noFill/>
        </p:spPr>
        <p:txBody>
          <a:bodyPr wrap="square" rtlCol="0">
            <a:spAutoFit/>
          </a:bodyPr>
          <a:lstStyle/>
          <a:p>
            <a:r>
              <a:rPr lang="en-IN" sz="5400" dirty="0">
                <a:solidFill>
                  <a:schemeClr val="bg1"/>
                </a:solidFill>
              </a:rPr>
              <a:t>Graph Clustering Based on Structural &amp; Attribute Similarities </a:t>
            </a:r>
          </a:p>
          <a:p>
            <a:endParaRPr lang="en-US" dirty="0">
              <a:solidFill>
                <a:schemeClr val="bg1"/>
              </a:solidFill>
            </a:endParaRPr>
          </a:p>
        </p:txBody>
      </p:sp>
      <p:sp>
        <p:nvSpPr>
          <p:cNvPr id="6" name="TextBox 5">
            <a:extLst>
              <a:ext uri="{FF2B5EF4-FFF2-40B4-BE49-F238E27FC236}">
                <a16:creationId xmlns:a16="http://schemas.microsoft.com/office/drawing/2014/main" id="{8F8034DD-5DD6-5245-9BFD-3F06355FF685}"/>
              </a:ext>
            </a:extLst>
          </p:cNvPr>
          <p:cNvSpPr txBox="1"/>
          <p:nvPr/>
        </p:nvSpPr>
        <p:spPr>
          <a:xfrm>
            <a:off x="8431424" y="5483397"/>
            <a:ext cx="3155095" cy="707886"/>
          </a:xfrm>
          <a:prstGeom prst="rect">
            <a:avLst/>
          </a:prstGeom>
          <a:noFill/>
        </p:spPr>
        <p:txBody>
          <a:bodyPr wrap="square" rtlCol="0">
            <a:spAutoFit/>
          </a:bodyPr>
          <a:lstStyle/>
          <a:p>
            <a:r>
              <a:rPr lang="en-US" sz="2000" dirty="0">
                <a:solidFill>
                  <a:schemeClr val="bg1"/>
                </a:solidFill>
              </a:rPr>
              <a:t>Sumanth CS15BTECH11013</a:t>
            </a:r>
          </a:p>
          <a:p>
            <a:r>
              <a:rPr lang="en-US" sz="2000" dirty="0">
                <a:solidFill>
                  <a:schemeClr val="bg1"/>
                </a:solidFill>
              </a:rPr>
              <a:t>Amarnath CS15BTECH11040 </a:t>
            </a:r>
          </a:p>
        </p:txBody>
      </p:sp>
    </p:spTree>
    <p:extLst>
      <p:ext uri="{BB962C8B-B14F-4D97-AF65-F5344CB8AC3E}">
        <p14:creationId xmlns:p14="http://schemas.microsoft.com/office/powerpoint/2010/main" val="901557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394E5BD-BA99-FA4F-9BC8-973F0A9FF928}"/>
                  </a:ext>
                </a:extLst>
              </p:cNvPr>
              <p:cNvSpPr>
                <a:spLocks noGrp="1"/>
              </p:cNvSpPr>
              <p:nvPr>
                <p:ph idx="1"/>
              </p:nvPr>
            </p:nvSpPr>
            <p:spPr>
              <a:xfrm>
                <a:off x="838200" y="568412"/>
                <a:ext cx="10515600" cy="5608552"/>
              </a:xfrm>
            </p:spPr>
            <p:txBody>
              <a:bodyPr>
                <a:normAutofit lnSpcReduction="10000"/>
              </a:bodyPr>
              <a:lstStyle/>
              <a:p>
                <a:r>
                  <a:rPr lang="en-IN" dirty="0"/>
                  <a:t>Goal is to cluster a large-scale graph associated with attributes based on </a:t>
                </a:r>
                <a:r>
                  <a:rPr lang="en-IN" b="1" dirty="0"/>
                  <a:t>both</a:t>
                </a:r>
                <a:r>
                  <a:rPr lang="en-IN" dirty="0"/>
                  <a:t> structural and attribute similarities.</a:t>
                </a:r>
              </a:p>
              <a:p>
                <a:r>
                  <a:rPr lang="en-IN" dirty="0"/>
                  <a:t>It’s not easy because structural and attribute similarities are two seemingly independent, or even conflicting goals. </a:t>
                </a:r>
              </a:p>
              <a:p>
                <a:r>
                  <a:rPr lang="en-IN" dirty="0"/>
                  <a:t>In our example, authors who collaborate with each other may have different properties, such as research topics, positions held, and prolific values; while authors who work on the same topics may come from different groups, so they never collaborate and may even compete. </a:t>
                </a:r>
              </a:p>
              <a:p>
                <a:r>
                  <a:rPr lang="en-US" dirty="0"/>
                  <a:t>The following solution may immediately occur :</a:t>
                </a:r>
              </a:p>
              <a:p>
                <a:pPr marL="0" indent="0">
                  <a:buNone/>
                </a:pPr>
                <a:r>
                  <a:rPr lang="en-IN" i="1" dirty="0"/>
                  <a:t>                 		        d(v</a:t>
                </a:r>
                <a:r>
                  <a:rPr lang="en-IN" i="1" baseline="-25000" dirty="0"/>
                  <a:t>i</a:t>
                </a:r>
                <a:r>
                  <a:rPr lang="en-IN" i="1" dirty="0"/>
                  <a:t>, </a:t>
                </a:r>
                <a:r>
                  <a:rPr lang="en-IN" i="1" dirty="0" err="1"/>
                  <a:t>v</a:t>
                </a:r>
                <a:r>
                  <a:rPr lang="en-IN" i="1" baseline="-25000" dirty="0" err="1"/>
                  <a:t>j</a:t>
                </a:r>
                <a:r>
                  <a:rPr lang="en-IN" i="1" dirty="0"/>
                  <a:t>) = </a:t>
                </a:r>
                <a:r>
                  <a:rPr lang="el-GR" i="1" dirty="0"/>
                  <a:t>α · </a:t>
                </a:r>
                <a:r>
                  <a:rPr lang="en-IN" i="1" dirty="0"/>
                  <a:t>d</a:t>
                </a:r>
                <a:r>
                  <a:rPr lang="en-IN" i="1" baseline="-25000" dirty="0"/>
                  <a:t>S</a:t>
                </a:r>
                <a:r>
                  <a:rPr lang="en-IN" i="1" dirty="0"/>
                  <a:t> (v</a:t>
                </a:r>
                <a:r>
                  <a:rPr lang="en-IN" i="1" baseline="-25000" dirty="0"/>
                  <a:t>i</a:t>
                </a:r>
                <a:r>
                  <a:rPr lang="en-IN" i="1" dirty="0"/>
                  <a:t>, </a:t>
                </a:r>
                <a:r>
                  <a:rPr lang="en-IN" i="1" dirty="0" err="1"/>
                  <a:t>v</a:t>
                </a:r>
                <a:r>
                  <a:rPr lang="en-IN" i="1" baseline="-25000" dirty="0" err="1"/>
                  <a:t>j</a:t>
                </a:r>
                <a:r>
                  <a:rPr lang="en-IN" i="1" dirty="0"/>
                  <a:t>) + </a:t>
                </a:r>
                <a14:m>
                  <m:oMath xmlns:m="http://schemas.openxmlformats.org/officeDocument/2006/math">
                    <m:r>
                      <a:rPr lang="en-IN" i="1">
                        <a:latin typeface="Cambria Math" panose="02040503050406030204" pitchFamily="18" charset="0"/>
                        <a:ea typeface="Cambria Math" panose="02040503050406030204" pitchFamily="18" charset="0"/>
                      </a:rPr>
                      <m:t>𝛽</m:t>
                    </m:r>
                  </m:oMath>
                </a14:m>
                <a:r>
                  <a:rPr lang="el-GR" i="1" dirty="0"/>
                  <a:t>· </a:t>
                </a:r>
                <a:r>
                  <a:rPr lang="en-IN" i="1" dirty="0" err="1"/>
                  <a:t>d</a:t>
                </a:r>
                <a:r>
                  <a:rPr lang="en-IN" i="1" baseline="-25000" dirty="0" err="1"/>
                  <a:t>A</a:t>
                </a:r>
                <a:r>
                  <a:rPr lang="en-IN" i="1" dirty="0"/>
                  <a:t>(v</a:t>
                </a:r>
                <a:r>
                  <a:rPr lang="en-IN" i="1" baseline="-25000" dirty="0"/>
                  <a:t>i</a:t>
                </a:r>
                <a:r>
                  <a:rPr lang="en-IN" i="1" dirty="0"/>
                  <a:t>, </a:t>
                </a:r>
                <a:r>
                  <a:rPr lang="en-IN" i="1" dirty="0" err="1"/>
                  <a:t>v</a:t>
                </a:r>
                <a:r>
                  <a:rPr lang="en-IN" i="1" baseline="-25000" dirty="0" err="1"/>
                  <a:t>j</a:t>
                </a:r>
                <a:r>
                  <a:rPr lang="en-IN" i="1" dirty="0"/>
                  <a:t>)</a:t>
                </a:r>
                <a:endParaRPr lang="en-US" dirty="0"/>
              </a:p>
              <a:p>
                <a:r>
                  <a:rPr lang="en-US" dirty="0"/>
                  <a:t>Where </a:t>
                </a:r>
                <a:r>
                  <a:rPr lang="en-IN" i="1" dirty="0"/>
                  <a:t>d</a:t>
                </a:r>
                <a:r>
                  <a:rPr lang="en-IN" i="1" baseline="-25000" dirty="0"/>
                  <a:t>S</a:t>
                </a:r>
                <a:r>
                  <a:rPr lang="en-IN" i="1" dirty="0"/>
                  <a:t> (v</a:t>
                </a:r>
                <a:r>
                  <a:rPr lang="en-IN" i="1" baseline="-25000" dirty="0"/>
                  <a:t>i</a:t>
                </a:r>
                <a:r>
                  <a:rPr lang="en-IN" i="1" dirty="0"/>
                  <a:t>, </a:t>
                </a:r>
                <a:r>
                  <a:rPr lang="en-IN" i="1" dirty="0" err="1"/>
                  <a:t>v</a:t>
                </a:r>
                <a:r>
                  <a:rPr lang="en-IN" i="1" baseline="-25000" dirty="0" err="1"/>
                  <a:t>j</a:t>
                </a:r>
                <a:r>
                  <a:rPr lang="en-IN" i="1" dirty="0"/>
                  <a:t>) , </a:t>
                </a:r>
                <a:r>
                  <a:rPr lang="en-IN" i="1" dirty="0" err="1"/>
                  <a:t>d</a:t>
                </a:r>
                <a:r>
                  <a:rPr lang="en-IN" i="1" baseline="-25000" dirty="0" err="1"/>
                  <a:t>A</a:t>
                </a:r>
                <a:r>
                  <a:rPr lang="en-IN" i="1" dirty="0"/>
                  <a:t>(v</a:t>
                </a:r>
                <a:r>
                  <a:rPr lang="en-IN" i="1" baseline="-25000" dirty="0"/>
                  <a:t>i</a:t>
                </a:r>
                <a:r>
                  <a:rPr lang="en-IN" i="1" dirty="0"/>
                  <a:t>, </a:t>
                </a:r>
                <a:r>
                  <a:rPr lang="en-IN" i="1" dirty="0" err="1"/>
                  <a:t>v</a:t>
                </a:r>
                <a:r>
                  <a:rPr lang="en-IN" i="1" baseline="-25000" dirty="0" err="1"/>
                  <a:t>j</a:t>
                </a:r>
                <a:r>
                  <a:rPr lang="en-IN" i="1" dirty="0"/>
                  <a:t>) </a:t>
                </a:r>
                <a:r>
                  <a:rPr lang="en-IN" dirty="0"/>
                  <a:t>measure structural distance and attribute distance and </a:t>
                </a:r>
                <a:r>
                  <a:rPr lang="el-GR" i="1" dirty="0"/>
                  <a:t>α</a:t>
                </a:r>
                <a:r>
                  <a:rPr lang="en-US" dirty="0"/>
                  <a:t>,</a:t>
                </a:r>
                <a:r>
                  <a:rPr lang="en-IN" dirty="0">
                    <a:ea typeface="Cambria Math" panose="02040503050406030204" pitchFamily="18" charset="0"/>
                  </a:rPr>
                  <a:t> </a:t>
                </a:r>
                <a14:m>
                  <m:oMath xmlns:m="http://schemas.openxmlformats.org/officeDocument/2006/math">
                    <m:r>
                      <a:rPr lang="en-IN" b="0" i="1">
                        <a:latin typeface="Cambria Math" panose="02040503050406030204" pitchFamily="18" charset="0"/>
                        <a:ea typeface="Cambria Math" panose="02040503050406030204" pitchFamily="18" charset="0"/>
                      </a:rPr>
                      <m:t>𝛽</m:t>
                    </m:r>
                  </m:oMath>
                </a14:m>
                <a:r>
                  <a:rPr lang="en-IN" dirty="0"/>
                  <a:t> are the weighting factors.</a:t>
                </a:r>
              </a:p>
              <a:p>
                <a:endParaRPr lang="en-IN" i="1" dirty="0"/>
              </a:p>
              <a:p>
                <a:endParaRPr lang="en-US" dirty="0"/>
              </a:p>
              <a:p>
                <a:pPr marL="2286000" lvl="5" indent="0">
                  <a:buNone/>
                </a:pPr>
                <a:endParaRPr lang="en-IN" sz="2400" i="1" dirty="0"/>
              </a:p>
              <a:p>
                <a:pPr marL="2286000" lvl="5" indent="0">
                  <a:buNone/>
                </a:pPr>
                <a:endParaRPr lang="en-IN" sz="2400" i="1" dirty="0"/>
              </a:p>
              <a:p>
                <a:endParaRPr lang="en-US" dirty="0"/>
              </a:p>
              <a:p>
                <a:endParaRPr lang="en-US" dirty="0"/>
              </a:p>
            </p:txBody>
          </p:sp>
        </mc:Choice>
        <mc:Fallback xmlns="">
          <p:sp>
            <p:nvSpPr>
              <p:cNvPr id="3" name="Content Placeholder 2">
                <a:extLst>
                  <a:ext uri="{FF2B5EF4-FFF2-40B4-BE49-F238E27FC236}">
                    <a16:creationId xmlns:a16="http://schemas.microsoft.com/office/drawing/2014/main" id="{D394E5BD-BA99-FA4F-9BC8-973F0A9FF928}"/>
                  </a:ext>
                </a:extLst>
              </p:cNvPr>
              <p:cNvSpPr>
                <a:spLocks noGrp="1" noRot="1" noChangeAspect="1" noMove="1" noResize="1" noEditPoints="1" noAdjustHandles="1" noChangeArrowheads="1" noChangeShapeType="1" noTextEdit="1"/>
              </p:cNvSpPr>
              <p:nvPr>
                <p:ph idx="1"/>
              </p:nvPr>
            </p:nvSpPr>
            <p:spPr>
              <a:xfrm>
                <a:off x="838200" y="568412"/>
                <a:ext cx="10515600" cy="5608552"/>
              </a:xfrm>
              <a:blipFill>
                <a:blip r:embed="rId2"/>
                <a:stretch>
                  <a:fillRect l="-965" t="-2489" r="-1086"/>
                </a:stretch>
              </a:blipFill>
            </p:spPr>
            <p:txBody>
              <a:bodyPr/>
              <a:lstStyle/>
              <a:p>
                <a:r>
                  <a:rPr lang="en-US">
                    <a:noFill/>
                  </a:rPr>
                  <a:t> </a:t>
                </a:r>
              </a:p>
            </p:txBody>
          </p:sp>
        </mc:Fallback>
      </mc:AlternateContent>
    </p:spTree>
    <p:extLst>
      <p:ext uri="{BB962C8B-B14F-4D97-AF65-F5344CB8AC3E}">
        <p14:creationId xmlns:p14="http://schemas.microsoft.com/office/powerpoint/2010/main" val="30765054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959FFF-1BEA-3440-A234-E9094DFD2925}"/>
              </a:ext>
            </a:extLst>
          </p:cNvPr>
          <p:cNvSpPr>
            <a:spLocks noGrp="1"/>
          </p:cNvSpPr>
          <p:nvPr>
            <p:ph idx="1"/>
          </p:nvPr>
        </p:nvSpPr>
        <p:spPr>
          <a:xfrm>
            <a:off x="838200" y="537029"/>
            <a:ext cx="10515600" cy="5639934"/>
          </a:xfrm>
        </p:spPr>
        <p:txBody>
          <a:bodyPr>
            <a:normAutofit fontScale="92500" lnSpcReduction="10000"/>
          </a:bodyPr>
          <a:lstStyle/>
          <a:p>
            <a:r>
              <a:rPr lang="en-US" dirty="0"/>
              <a:t>Although that method may be simple, </a:t>
            </a:r>
            <a:r>
              <a:rPr lang="en-IN" dirty="0"/>
              <a:t>it is hard to set/tune the parameters as well as interpret the weighted distance function.</a:t>
            </a:r>
          </a:p>
          <a:p>
            <a:r>
              <a:rPr lang="en-IN" dirty="0"/>
              <a:t>For our example in Figure (a), it is not clear to a user whether the weight of co-author relationship should be larger or smaller than the weight of research topic similarity. It is even harder for the user to decide the weights quantitatively.</a:t>
            </a:r>
          </a:p>
          <a:p>
            <a:r>
              <a:rPr lang="en-IN" dirty="0"/>
              <a:t>So, we integrate the structural and attribute similarities into a single graph by adding extra vertices called attribute vertices.</a:t>
            </a:r>
          </a:p>
          <a:p>
            <a:r>
              <a:rPr lang="en-IN" dirty="0"/>
              <a:t>Now expressing attribute similarity is simple : two vertices which share an attribute value are connected by a common attribute vertex.</a:t>
            </a:r>
          </a:p>
          <a:p>
            <a:r>
              <a:rPr lang="en-IN" dirty="0"/>
              <a:t>The new distance measure as described earlier is as follows:</a:t>
            </a:r>
          </a:p>
          <a:p>
            <a:pPr marL="0" indent="0">
              <a:buNone/>
            </a:pPr>
            <a:r>
              <a:rPr lang="en-IN" dirty="0"/>
              <a:t>	Two structure vertices v</a:t>
            </a:r>
            <a:r>
              <a:rPr lang="en-IN" baseline="-25000" dirty="0"/>
              <a:t>i </a:t>
            </a:r>
            <a:r>
              <a:rPr lang="en-IN" dirty="0"/>
              <a:t>and </a:t>
            </a:r>
            <a:r>
              <a:rPr lang="en-IN" dirty="0" err="1"/>
              <a:t>v</a:t>
            </a:r>
            <a:r>
              <a:rPr lang="en-IN" baseline="-25000" dirty="0" err="1"/>
              <a:t>j</a:t>
            </a:r>
            <a:r>
              <a:rPr lang="en-IN" dirty="0"/>
              <a:t> are close either if they are connected             	through many other structure vertices, or if they share many common 	attribute vertices as neighbours, or both.</a:t>
            </a:r>
          </a:p>
          <a:p>
            <a:endParaRPr lang="en-IN" dirty="0"/>
          </a:p>
          <a:p>
            <a:endParaRPr lang="en-IN" dirty="0"/>
          </a:p>
          <a:p>
            <a:endParaRPr lang="en-IN" dirty="0"/>
          </a:p>
          <a:p>
            <a:endParaRPr lang="en-IN" dirty="0"/>
          </a:p>
          <a:p>
            <a:endParaRPr lang="en-IN" dirty="0"/>
          </a:p>
          <a:p>
            <a:endParaRPr lang="en-US" dirty="0"/>
          </a:p>
        </p:txBody>
      </p:sp>
    </p:spTree>
    <p:extLst>
      <p:ext uri="{BB962C8B-B14F-4D97-AF65-F5344CB8AC3E}">
        <p14:creationId xmlns:p14="http://schemas.microsoft.com/office/powerpoint/2010/main" val="3682495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132E60D6-0D29-B54B-AC98-7A65F35FFD4B}"/>
              </a:ext>
            </a:extLst>
          </p:cNvPr>
          <p:cNvPicPr>
            <a:picLocks noGrp="1" noChangeAspect="1"/>
          </p:cNvPicPr>
          <p:nvPr>
            <p:ph type="pic" idx="1"/>
          </p:nvPr>
        </p:nvPicPr>
        <p:blipFill>
          <a:blip r:embed="rId2"/>
          <a:srcRect l="2890" r="2890"/>
          <a:stretch>
            <a:fillRect/>
          </a:stretch>
        </p:blipFill>
        <p:spPr>
          <a:xfrm>
            <a:off x="5572897" y="97063"/>
            <a:ext cx="6359611" cy="5771925"/>
          </a:xfrm>
          <a:prstGeom prst="rect">
            <a:avLst/>
          </a:prstGeom>
        </p:spPr>
      </p:pic>
      <p:sp>
        <p:nvSpPr>
          <p:cNvPr id="4" name="Text Placeholder 3">
            <a:extLst>
              <a:ext uri="{FF2B5EF4-FFF2-40B4-BE49-F238E27FC236}">
                <a16:creationId xmlns:a16="http://schemas.microsoft.com/office/drawing/2014/main" id="{9237A0D1-AB59-B748-9668-05054973E275}"/>
              </a:ext>
            </a:extLst>
          </p:cNvPr>
          <p:cNvSpPr>
            <a:spLocks noGrp="1"/>
          </p:cNvSpPr>
          <p:nvPr>
            <p:ph type="body" sz="half" idx="2"/>
          </p:nvPr>
        </p:nvSpPr>
        <p:spPr>
          <a:xfrm>
            <a:off x="271848" y="790832"/>
            <a:ext cx="4976813" cy="5078156"/>
          </a:xfrm>
        </p:spPr>
        <p:txBody>
          <a:bodyPr>
            <a:normAutofit lnSpcReduction="10000"/>
          </a:bodyPr>
          <a:lstStyle/>
          <a:p>
            <a:pPr marL="285750" indent="-285750">
              <a:buFont typeface="Arial" panose="020B0604020202020204" pitchFamily="34" charset="0"/>
              <a:buChar char="•"/>
            </a:pPr>
            <a:endParaRPr lang="en-IN" dirty="0"/>
          </a:p>
          <a:p>
            <a:pPr marL="800100" lvl="1" indent="-342900">
              <a:buFont typeface="+mj-lt"/>
              <a:buAutoNum type="arabicPeriod"/>
            </a:pPr>
            <a:r>
              <a:rPr lang="en-IN" sz="1600" b="1" dirty="0"/>
              <a:t>Adjust the degree of contributions of structural and attribute similarities</a:t>
            </a:r>
          </a:p>
          <a:p>
            <a:r>
              <a:rPr lang="en-IN" dirty="0"/>
              <a:t>A structure edge and an attribute edge may have different importance in random walk paths. Different attributes may also have different contributions in random walk distance due to their different clustering tendencies. To model the degree of contributions of attributes, we assign a weight to each attribute. Then we need a mechanism to differentiate the weights of different attribute edges and need a learning algorithm to automatically adjust the weights as we partition the graph.</a:t>
            </a:r>
          </a:p>
          <a:p>
            <a:endParaRPr lang="en-IN" dirty="0"/>
          </a:p>
          <a:p>
            <a:pPr marL="800100" lvl="1" indent="-342900">
              <a:buFont typeface="+mj-lt"/>
              <a:buAutoNum type="arabicPeriod" startAt="2"/>
            </a:pPr>
            <a:r>
              <a:rPr lang="en-IN" sz="1600" b="1" dirty="0"/>
              <a:t>Guarantee clustering convergence</a:t>
            </a:r>
          </a:p>
          <a:p>
            <a:r>
              <a:rPr lang="en-IN" dirty="0"/>
              <a:t>We will design a clustering objective function and aim to improve it towards convergence. But as the attribute edge weights are adjusted, the random walk distances are affected. So if we interleave the graph clustering process and attribute edge weight adjustment for progressive refinement of the cluster quality, will the clustering process converge?(YES)</a:t>
            </a:r>
          </a:p>
          <a:p>
            <a:pPr marL="800100" lvl="1" indent="-342900">
              <a:buFont typeface="+mj-lt"/>
              <a:buAutoNum type="arabicPeriod" startAt="2"/>
            </a:pPr>
            <a:endParaRPr lang="en-IN" sz="1600" b="1" dirty="0"/>
          </a:p>
          <a:p>
            <a:pPr marL="800100" lvl="1" indent="-342900">
              <a:buFont typeface="+mj-lt"/>
              <a:buAutoNum type="arabicPeriod" startAt="2"/>
            </a:pPr>
            <a:endParaRPr lang="en-IN" sz="1600" b="1" dirty="0"/>
          </a:p>
          <a:p>
            <a:pPr marL="800100" lvl="1" indent="-342900">
              <a:buFont typeface="+mj-lt"/>
              <a:buAutoNum type="arabicPeriod" startAt="2"/>
            </a:pPr>
            <a:endParaRPr lang="en-IN" dirty="0"/>
          </a:p>
          <a:p>
            <a:endParaRPr lang="en-IN" dirty="0"/>
          </a:p>
          <a:p>
            <a:pPr lvl="1"/>
            <a:endParaRPr lang="en-IN" sz="1600" b="1" dirty="0"/>
          </a:p>
          <a:p>
            <a:pPr marL="800100" lvl="1" indent="-342900">
              <a:buFont typeface="+mj-lt"/>
              <a:buAutoNum type="arabicPeriod"/>
            </a:pPr>
            <a:endParaRPr lang="en-IN" sz="1600" b="1" dirty="0"/>
          </a:p>
          <a:p>
            <a:pPr marL="800100" lvl="1" indent="-342900">
              <a:buFont typeface="+mj-lt"/>
              <a:buAutoNum type="arabicPeriod"/>
            </a:pPr>
            <a:endParaRPr lang="en-IN" sz="1600" b="1" dirty="0"/>
          </a:p>
          <a:p>
            <a:pPr marL="628650" lvl="1" indent="-171450">
              <a:buFont typeface="Arial" panose="020B0604020202020204" pitchFamily="34" charset="0"/>
              <a:buChar char="•"/>
            </a:pPr>
            <a:endParaRPr lang="en-IN" sz="1600" b="1" dirty="0"/>
          </a:p>
          <a:p>
            <a:pPr marL="742950" lvl="1"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US" dirty="0"/>
          </a:p>
        </p:txBody>
      </p:sp>
      <p:sp>
        <p:nvSpPr>
          <p:cNvPr id="5" name="Title 1">
            <a:extLst>
              <a:ext uri="{FF2B5EF4-FFF2-40B4-BE49-F238E27FC236}">
                <a16:creationId xmlns:a16="http://schemas.microsoft.com/office/drawing/2014/main" id="{66D73EC2-205A-7C40-AE46-EC1AAFFAB7AD}"/>
              </a:ext>
            </a:extLst>
          </p:cNvPr>
          <p:cNvSpPr txBox="1">
            <a:spLocks/>
          </p:cNvSpPr>
          <p:nvPr/>
        </p:nvSpPr>
        <p:spPr>
          <a:xfrm flipV="1">
            <a:off x="992188" y="152400"/>
            <a:ext cx="3932237" cy="457200"/>
          </a:xfrm>
          <a:prstGeom prst="rect">
            <a:avLst/>
          </a:prstGeom>
        </p:spPr>
        <p:txBody>
          <a:bodyPr vert="horz" lIns="91440" tIns="45720" rIns="91440" bIns="45720" rtlCol="0" anchor="b">
            <a:normAutofit fontScale="90000" lnSpcReduction="100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endParaRPr lang="en-US" dirty="0"/>
          </a:p>
        </p:txBody>
      </p:sp>
    </p:spTree>
    <p:extLst>
      <p:ext uri="{BB962C8B-B14F-4D97-AF65-F5344CB8AC3E}">
        <p14:creationId xmlns:p14="http://schemas.microsoft.com/office/powerpoint/2010/main" val="31777283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A057D-8764-CE44-B03C-7E7EC6E8C3AA}"/>
              </a:ext>
            </a:extLst>
          </p:cNvPr>
          <p:cNvSpPr>
            <a:spLocks noGrp="1"/>
          </p:cNvSpPr>
          <p:nvPr>
            <p:ph type="title"/>
          </p:nvPr>
        </p:nvSpPr>
        <p:spPr/>
        <p:txBody>
          <a:bodyPr/>
          <a:lstStyle/>
          <a:p>
            <a:r>
              <a:rPr lang="en-US" b="1" dirty="0"/>
              <a:t>Addressing to the challenges</a:t>
            </a:r>
          </a:p>
        </p:txBody>
      </p:sp>
      <p:sp>
        <p:nvSpPr>
          <p:cNvPr id="3" name="Content Placeholder 2">
            <a:extLst>
              <a:ext uri="{FF2B5EF4-FFF2-40B4-BE49-F238E27FC236}">
                <a16:creationId xmlns:a16="http://schemas.microsoft.com/office/drawing/2014/main" id="{40E4FC64-5D2B-7E49-8105-EF3F583C631A}"/>
              </a:ext>
            </a:extLst>
          </p:cNvPr>
          <p:cNvSpPr>
            <a:spLocks noGrp="1"/>
          </p:cNvSpPr>
          <p:nvPr>
            <p:ph idx="1"/>
          </p:nvPr>
        </p:nvSpPr>
        <p:spPr/>
        <p:txBody>
          <a:bodyPr>
            <a:normAutofit fontScale="92500" lnSpcReduction="10000"/>
          </a:bodyPr>
          <a:lstStyle/>
          <a:p>
            <a:r>
              <a:rPr lang="en-US" dirty="0"/>
              <a:t>A uniﬁed distance measure to combine structural and attribute similarities is proposed. Extra vertices, edges are added. A neighborhood random walk model is used to measure the vertex closeness.</a:t>
            </a:r>
          </a:p>
          <a:p>
            <a:r>
              <a:rPr lang="en-US" dirty="0"/>
              <a:t>Theoretical analysis is provided to quantify the contribution of attribute similarity to the uniﬁed random walk distances for measuring vertex closeness.</a:t>
            </a:r>
          </a:p>
          <a:p>
            <a:r>
              <a:rPr lang="en-US" dirty="0"/>
              <a:t>A weight self-adjustment method to learn the degree of contributions of diﬀerent attributes in random walk distances is proposed. It is proved that the edge weights are adjusted towards the direction of clustering convergence.</a:t>
            </a:r>
          </a:p>
          <a:p>
            <a:r>
              <a:rPr lang="en-US" dirty="0"/>
              <a:t>Finally, it is tested on real world large graphs and is found to be able to partition the graph correctly.  </a:t>
            </a:r>
          </a:p>
          <a:p>
            <a:endParaRPr lang="en-US" dirty="0"/>
          </a:p>
          <a:p>
            <a:endParaRPr lang="en-US" dirty="0"/>
          </a:p>
        </p:txBody>
      </p:sp>
    </p:spTree>
    <p:extLst>
      <p:ext uri="{BB962C8B-B14F-4D97-AF65-F5344CB8AC3E}">
        <p14:creationId xmlns:p14="http://schemas.microsoft.com/office/powerpoint/2010/main" val="28874897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05E42-AD57-3043-80B6-7F15D93EFA2C}"/>
              </a:ext>
            </a:extLst>
          </p:cNvPr>
          <p:cNvSpPr>
            <a:spLocks noGrp="1"/>
          </p:cNvSpPr>
          <p:nvPr>
            <p:ph type="title"/>
          </p:nvPr>
        </p:nvSpPr>
        <p:spPr/>
        <p:txBody>
          <a:bodyPr/>
          <a:lstStyle/>
          <a:p>
            <a:r>
              <a:rPr lang="en-IN" b="1" dirty="0"/>
              <a:t>Structural Closeness Measure </a:t>
            </a:r>
            <a:br>
              <a:rPr lang="en-IN" dirty="0"/>
            </a:br>
            <a:endParaRPr lang="en-US" dirty="0"/>
          </a:p>
        </p:txBody>
      </p:sp>
      <p:sp>
        <p:nvSpPr>
          <p:cNvPr id="3" name="Content Placeholder 2">
            <a:extLst>
              <a:ext uri="{FF2B5EF4-FFF2-40B4-BE49-F238E27FC236}">
                <a16:creationId xmlns:a16="http://schemas.microsoft.com/office/drawing/2014/main" id="{1528FEE8-5588-E148-9E5A-BDFD998019A9}"/>
              </a:ext>
            </a:extLst>
          </p:cNvPr>
          <p:cNvSpPr>
            <a:spLocks noGrp="1"/>
          </p:cNvSpPr>
          <p:nvPr>
            <p:ph idx="1"/>
          </p:nvPr>
        </p:nvSpPr>
        <p:spPr>
          <a:xfrm>
            <a:off x="628135" y="1232370"/>
            <a:ext cx="10515600" cy="5625629"/>
          </a:xfrm>
        </p:spPr>
        <p:txBody>
          <a:bodyPr/>
          <a:lstStyle/>
          <a:p>
            <a:r>
              <a:rPr lang="en-IN" dirty="0"/>
              <a:t>Neighbourhood Random Walk Distance </a:t>
            </a:r>
          </a:p>
          <a:p>
            <a:pPr lvl="1"/>
            <a:r>
              <a:rPr lang="en-IN" dirty="0"/>
              <a:t>Random walk distance </a:t>
            </a:r>
            <a:r>
              <a:rPr lang="en-IN" i="1" dirty="0"/>
              <a:t>d(v</a:t>
            </a:r>
            <a:r>
              <a:rPr lang="en-IN" i="1" baseline="-25000" dirty="0"/>
              <a:t>i</a:t>
            </a:r>
            <a:r>
              <a:rPr lang="en-IN" i="1" dirty="0"/>
              <a:t>, </a:t>
            </a:r>
            <a:r>
              <a:rPr lang="en-IN" i="1" dirty="0" err="1"/>
              <a:t>v</a:t>
            </a:r>
            <a:r>
              <a:rPr lang="en-IN" i="1" baseline="-25000" dirty="0" err="1"/>
              <a:t>j</a:t>
            </a:r>
            <a:r>
              <a:rPr lang="en-IN" i="1" dirty="0"/>
              <a:t>) </a:t>
            </a:r>
            <a:r>
              <a:rPr lang="en-IN" dirty="0"/>
              <a:t>from </a:t>
            </a:r>
            <a:r>
              <a:rPr lang="en-IN" i="1" dirty="0"/>
              <a:t>v</a:t>
            </a:r>
            <a:r>
              <a:rPr lang="en-IN" i="1" baseline="-25000" dirty="0"/>
              <a:t>i</a:t>
            </a:r>
            <a:r>
              <a:rPr lang="en-IN" i="1" dirty="0"/>
              <a:t> </a:t>
            </a:r>
            <a:r>
              <a:rPr lang="en-IN" dirty="0"/>
              <a:t>to </a:t>
            </a:r>
            <a:r>
              <a:rPr lang="en-IN" i="1" dirty="0" err="1"/>
              <a:t>v</a:t>
            </a:r>
            <a:r>
              <a:rPr lang="en-IN" i="1" baseline="-25000" dirty="0" err="1"/>
              <a:t>j</a:t>
            </a:r>
            <a:r>
              <a:rPr lang="en-IN" i="1" baseline="-25000" dirty="0"/>
              <a:t>  </a:t>
            </a:r>
            <a:r>
              <a:rPr lang="en-IN" dirty="0"/>
              <a:t>is defined as :</a:t>
            </a:r>
          </a:p>
          <a:p>
            <a:pPr lvl="1"/>
            <a:endParaRPr lang="en-IN" dirty="0"/>
          </a:p>
          <a:p>
            <a:pPr lvl="1"/>
            <a:endParaRPr lang="en-IN" dirty="0"/>
          </a:p>
          <a:p>
            <a:pPr lvl="1"/>
            <a:endParaRPr lang="en-IN" dirty="0"/>
          </a:p>
          <a:p>
            <a:pPr lvl="1"/>
            <a:endParaRPr lang="en-IN" dirty="0"/>
          </a:p>
          <a:p>
            <a:pPr lvl="1"/>
            <a:r>
              <a:rPr lang="en-IN" dirty="0"/>
              <a:t>The matrix form of the neighbourhood random walk distance is:</a:t>
            </a:r>
          </a:p>
          <a:p>
            <a:pPr lvl="1"/>
            <a:endParaRPr lang="en-IN" dirty="0"/>
          </a:p>
          <a:p>
            <a:pPr lvl="1"/>
            <a:endParaRPr lang="en-IN" dirty="0"/>
          </a:p>
          <a:p>
            <a:pPr lvl="1"/>
            <a:endParaRPr lang="en-IN" dirty="0"/>
          </a:p>
          <a:p>
            <a:pPr lvl="1"/>
            <a:endParaRPr lang="en-IN" dirty="0"/>
          </a:p>
          <a:p>
            <a:pPr lvl="1"/>
            <a:r>
              <a:rPr lang="en-IN" dirty="0"/>
              <a:t>Then the structural closeness between two vertices </a:t>
            </a:r>
            <a:r>
              <a:rPr lang="en-IN" i="1" dirty="0"/>
              <a:t>v</a:t>
            </a:r>
            <a:r>
              <a:rPr lang="en-IN" i="1" baseline="-25000" dirty="0"/>
              <a:t>i</a:t>
            </a:r>
            <a:r>
              <a:rPr lang="en-IN" i="1" dirty="0"/>
              <a:t> </a:t>
            </a:r>
            <a:r>
              <a:rPr lang="en-IN" dirty="0"/>
              <a:t>and </a:t>
            </a:r>
            <a:r>
              <a:rPr lang="en-IN" i="1" dirty="0" err="1"/>
              <a:t>v</a:t>
            </a:r>
            <a:r>
              <a:rPr lang="en-IN" i="1" baseline="-25000" dirty="0" err="1"/>
              <a:t>j</a:t>
            </a:r>
            <a:r>
              <a:rPr lang="en-IN" i="1" baseline="-25000" dirty="0"/>
              <a:t> </a:t>
            </a:r>
            <a:r>
              <a:rPr lang="en-IN" dirty="0"/>
              <a:t>is :</a:t>
            </a:r>
          </a:p>
          <a:p>
            <a:pPr marL="1828800" lvl="4" indent="0">
              <a:buNone/>
            </a:pPr>
            <a:r>
              <a:rPr lang="en-IN" i="1" dirty="0"/>
              <a:t>      </a:t>
            </a:r>
            <a:r>
              <a:rPr lang="en-IN" sz="2800" i="1" dirty="0" err="1"/>
              <a:t>d</a:t>
            </a:r>
            <a:r>
              <a:rPr lang="en-IN" sz="2800" i="1" baseline="-25000" dirty="0" err="1"/>
              <a:t>S</a:t>
            </a:r>
            <a:r>
              <a:rPr lang="en-IN" sz="2800" i="1" dirty="0"/>
              <a:t> (v</a:t>
            </a:r>
            <a:r>
              <a:rPr lang="en-IN" sz="2800" i="1" baseline="-25000" dirty="0"/>
              <a:t>i</a:t>
            </a:r>
            <a:r>
              <a:rPr lang="en-IN" sz="2800" i="1" dirty="0"/>
              <a:t>, </a:t>
            </a:r>
            <a:r>
              <a:rPr lang="en-IN" sz="2800" i="1" dirty="0" err="1"/>
              <a:t>v</a:t>
            </a:r>
            <a:r>
              <a:rPr lang="en-IN" sz="2800" i="1" baseline="-25000" dirty="0" err="1"/>
              <a:t>j</a:t>
            </a:r>
            <a:r>
              <a:rPr lang="en-IN" sz="2800" i="1" dirty="0"/>
              <a:t>) = </a:t>
            </a:r>
            <a:r>
              <a:rPr lang="en-IN" sz="2800" i="1" dirty="0" err="1"/>
              <a:t>R</a:t>
            </a:r>
            <a:r>
              <a:rPr lang="en-IN" sz="2800" i="1" baseline="30000" dirty="0" err="1"/>
              <a:t>l</a:t>
            </a:r>
            <a:r>
              <a:rPr lang="en-IN" sz="2800" i="1" dirty="0"/>
              <a:t>(</a:t>
            </a:r>
            <a:r>
              <a:rPr lang="en-IN" sz="2800" i="1" dirty="0" err="1"/>
              <a:t>i,j</a:t>
            </a:r>
            <a:r>
              <a:rPr lang="en-IN" sz="2800" i="1" dirty="0"/>
              <a:t>)</a:t>
            </a:r>
            <a:endParaRPr lang="en-IN" sz="2800" dirty="0"/>
          </a:p>
          <a:p>
            <a:pPr lvl="1"/>
            <a:endParaRPr lang="en-IN" dirty="0"/>
          </a:p>
          <a:p>
            <a:pPr lvl="1"/>
            <a:endParaRPr lang="en-IN" dirty="0"/>
          </a:p>
          <a:p>
            <a:pPr lvl="1"/>
            <a:endParaRPr lang="en-IN" dirty="0"/>
          </a:p>
          <a:p>
            <a:pPr marL="457200" lvl="1" indent="0">
              <a:buNone/>
            </a:pPr>
            <a:endParaRPr lang="en-IN" dirty="0"/>
          </a:p>
          <a:p>
            <a:pPr lvl="2"/>
            <a:endParaRPr lang="en-IN" dirty="0"/>
          </a:p>
          <a:p>
            <a:endParaRPr lang="en-US" dirty="0"/>
          </a:p>
        </p:txBody>
      </p:sp>
      <p:pic>
        <p:nvPicPr>
          <p:cNvPr id="6" name="Picture 5">
            <a:extLst>
              <a:ext uri="{FF2B5EF4-FFF2-40B4-BE49-F238E27FC236}">
                <a16:creationId xmlns:a16="http://schemas.microsoft.com/office/drawing/2014/main" id="{09229700-1BDE-3446-9B8E-9AF7539668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70472" y="2082352"/>
            <a:ext cx="5060316" cy="1554846"/>
          </a:xfrm>
          <a:prstGeom prst="rect">
            <a:avLst/>
          </a:prstGeom>
        </p:spPr>
      </p:pic>
      <p:pic>
        <p:nvPicPr>
          <p:cNvPr id="8" name="Picture 7">
            <a:extLst>
              <a:ext uri="{FF2B5EF4-FFF2-40B4-BE49-F238E27FC236}">
                <a16:creationId xmlns:a16="http://schemas.microsoft.com/office/drawing/2014/main" id="{8B874833-9B40-4A4B-BEAA-1369DE9BD7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70472" y="4115359"/>
            <a:ext cx="3360149" cy="1395754"/>
          </a:xfrm>
          <a:prstGeom prst="rect">
            <a:avLst/>
          </a:prstGeom>
        </p:spPr>
      </p:pic>
    </p:spTree>
    <p:extLst>
      <p:ext uri="{BB962C8B-B14F-4D97-AF65-F5344CB8AC3E}">
        <p14:creationId xmlns:p14="http://schemas.microsoft.com/office/powerpoint/2010/main" val="42234519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A4FAD-5AE7-A04C-8397-D6949DA9A780}"/>
              </a:ext>
            </a:extLst>
          </p:cNvPr>
          <p:cNvSpPr>
            <a:spLocks noGrp="1"/>
          </p:cNvSpPr>
          <p:nvPr>
            <p:ph type="title"/>
          </p:nvPr>
        </p:nvSpPr>
        <p:spPr>
          <a:xfrm>
            <a:off x="839788" y="432487"/>
            <a:ext cx="3932237" cy="1173892"/>
          </a:xfrm>
        </p:spPr>
        <p:txBody>
          <a:bodyPr/>
          <a:lstStyle/>
          <a:p>
            <a:r>
              <a:rPr lang="en-IN" b="1" dirty="0"/>
              <a:t>Unified Distance Measure</a:t>
            </a:r>
            <a:endParaRPr lang="en-US" dirty="0"/>
          </a:p>
        </p:txBody>
      </p:sp>
      <p:pic>
        <p:nvPicPr>
          <p:cNvPr id="6" name="Content Placeholder 5">
            <a:extLst>
              <a:ext uri="{FF2B5EF4-FFF2-40B4-BE49-F238E27FC236}">
                <a16:creationId xmlns:a16="http://schemas.microsoft.com/office/drawing/2014/main" id="{A22B8594-C3B4-6742-986D-0FD69D5016B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07901" y="776163"/>
            <a:ext cx="6172200" cy="4332322"/>
          </a:xfrm>
        </p:spPr>
      </p:pic>
      <p:sp>
        <p:nvSpPr>
          <p:cNvPr id="4" name="Text Placeholder 3">
            <a:extLst>
              <a:ext uri="{FF2B5EF4-FFF2-40B4-BE49-F238E27FC236}">
                <a16:creationId xmlns:a16="http://schemas.microsoft.com/office/drawing/2014/main" id="{36B0FCBE-A6E2-524B-825B-A8AE05CA030B}"/>
              </a:ext>
            </a:extLst>
          </p:cNvPr>
          <p:cNvSpPr>
            <a:spLocks noGrp="1"/>
          </p:cNvSpPr>
          <p:nvPr>
            <p:ph type="body" sz="half" idx="2"/>
          </p:nvPr>
        </p:nvSpPr>
        <p:spPr>
          <a:xfrm>
            <a:off x="839788" y="1606379"/>
            <a:ext cx="3932237" cy="3855307"/>
          </a:xfrm>
        </p:spPr>
        <p:txBody>
          <a:bodyPr>
            <a:noAutofit/>
          </a:bodyPr>
          <a:lstStyle/>
          <a:p>
            <a:pPr marL="285750" indent="-285750">
              <a:buFont typeface="Arial" panose="020B0604020202020204" pitchFamily="34" charset="0"/>
              <a:buChar char="•"/>
            </a:pPr>
            <a:r>
              <a:rPr lang="en-IN" b="1" dirty="0"/>
              <a:t>Attribute augmented graph </a:t>
            </a:r>
          </a:p>
          <a:p>
            <a:pPr lvl="1"/>
            <a:r>
              <a:rPr lang="en-IN" dirty="0"/>
              <a:t>Created by adding the attribute vertices and  are connected through attribute edges to the structural graph.</a:t>
            </a:r>
          </a:p>
          <a:p>
            <a:pPr lvl="1"/>
            <a:endParaRPr lang="en-IN" dirty="0"/>
          </a:p>
          <a:p>
            <a:pPr marL="285750" indent="-285750">
              <a:buFont typeface="Arial" panose="020B0604020202020204" pitchFamily="34" charset="0"/>
              <a:buChar char="•"/>
            </a:pPr>
            <a:r>
              <a:rPr lang="en-IN" b="1" dirty="0"/>
              <a:t>The Kinds of Vertices and Edges</a:t>
            </a:r>
          </a:p>
          <a:p>
            <a:pPr marL="742950" lvl="1" indent="-285750">
              <a:buFont typeface="Arial" panose="020B0604020202020204" pitchFamily="34" charset="0"/>
              <a:buChar char="•"/>
            </a:pPr>
            <a:r>
              <a:rPr lang="en-IN" sz="1800" dirty="0"/>
              <a:t>Two kinds of vertices </a:t>
            </a:r>
          </a:p>
          <a:p>
            <a:pPr marL="1200150" lvl="2" indent="-285750">
              <a:buFont typeface="Arial" panose="020B0604020202020204" pitchFamily="34" charset="0"/>
              <a:buChar char="•"/>
            </a:pPr>
            <a:r>
              <a:rPr lang="en-IN" sz="1600" dirty="0"/>
              <a:t>The Structure Vertex Set V </a:t>
            </a:r>
          </a:p>
          <a:p>
            <a:pPr marL="1200150" lvl="2" indent="-285750">
              <a:buFont typeface="Arial" panose="020B0604020202020204" pitchFamily="34" charset="0"/>
              <a:buChar char="•"/>
            </a:pPr>
            <a:r>
              <a:rPr lang="en-IN" sz="1600" dirty="0"/>
              <a:t>The Attribute Vertex Set </a:t>
            </a:r>
            <a:r>
              <a:rPr lang="en-IN" sz="1600" dirty="0" err="1"/>
              <a:t>V</a:t>
            </a:r>
            <a:r>
              <a:rPr lang="en-IN" sz="1600" baseline="-25000" dirty="0" err="1"/>
              <a:t>a</a:t>
            </a:r>
            <a:r>
              <a:rPr lang="en-IN" sz="1600" b="1" dirty="0"/>
              <a:t> </a:t>
            </a:r>
          </a:p>
          <a:p>
            <a:pPr lvl="1"/>
            <a:endParaRPr lang="en-IN" sz="1800" dirty="0"/>
          </a:p>
          <a:p>
            <a:pPr marL="742950" lvl="1" indent="-285750">
              <a:buFont typeface="Arial" panose="020B0604020202020204" pitchFamily="34" charset="0"/>
              <a:buChar char="•"/>
            </a:pPr>
            <a:r>
              <a:rPr lang="en-IN" sz="1800" dirty="0"/>
              <a:t>Two kinds of edges </a:t>
            </a:r>
          </a:p>
          <a:p>
            <a:pPr marL="1200150" lvl="2" indent="-285750">
              <a:buFont typeface="Arial" panose="020B0604020202020204" pitchFamily="34" charset="0"/>
              <a:buChar char="•"/>
            </a:pPr>
            <a:r>
              <a:rPr lang="en-IN" sz="1600" dirty="0"/>
              <a:t>The structure edges E </a:t>
            </a:r>
          </a:p>
          <a:p>
            <a:pPr marL="1200150" lvl="2" indent="-285750">
              <a:buFont typeface="Arial" panose="020B0604020202020204" pitchFamily="34" charset="0"/>
              <a:buChar char="•"/>
            </a:pPr>
            <a:r>
              <a:rPr lang="en-IN" sz="1600" dirty="0"/>
              <a:t>The attribute edges </a:t>
            </a:r>
            <a:r>
              <a:rPr lang="en-IN" sz="1600" dirty="0" err="1"/>
              <a:t>E</a:t>
            </a:r>
            <a:r>
              <a:rPr lang="en-IN" sz="1600" baseline="-25000" dirty="0" err="1"/>
              <a:t>a</a:t>
            </a:r>
            <a:endParaRPr lang="en-IN" sz="1600" baseline="-25000" dirty="0"/>
          </a:p>
          <a:p>
            <a:pPr marL="742950" lvl="1" indent="-285750">
              <a:buFont typeface="Arial" panose="020B0604020202020204" pitchFamily="34" charset="0"/>
              <a:buChar char="•"/>
            </a:pPr>
            <a:endParaRPr lang="en-IN" sz="1800" baseline="-25000" dirty="0"/>
          </a:p>
          <a:p>
            <a:pPr marL="285750" indent="-285750">
              <a:buFont typeface="Arial" panose="020B0604020202020204" pitchFamily="34" charset="0"/>
              <a:buChar char="•"/>
            </a:pPr>
            <a:endParaRPr lang="en-IN" dirty="0"/>
          </a:p>
          <a:p>
            <a:r>
              <a:rPr lang="en-IN" sz="2000" dirty="0"/>
              <a:t>The attribute augmented graph :</a:t>
            </a:r>
          </a:p>
          <a:p>
            <a:r>
              <a:rPr lang="en-IN" sz="2000" dirty="0"/>
              <a:t>G = ( V ∪ </a:t>
            </a:r>
            <a:r>
              <a:rPr lang="en-IN" sz="2000" dirty="0" err="1"/>
              <a:t>V</a:t>
            </a:r>
            <a:r>
              <a:rPr lang="en-IN" sz="2000" baseline="-25000" dirty="0" err="1"/>
              <a:t>a</a:t>
            </a:r>
            <a:r>
              <a:rPr lang="en-IN" sz="2000" baseline="-25000" dirty="0"/>
              <a:t> </a:t>
            </a:r>
            <a:r>
              <a:rPr lang="en-IN" sz="2000" dirty="0"/>
              <a:t>, E ∪ </a:t>
            </a:r>
            <a:r>
              <a:rPr lang="en-IN" sz="2000" dirty="0" err="1"/>
              <a:t>E</a:t>
            </a:r>
            <a:r>
              <a:rPr lang="en-IN" sz="2000" baseline="-25000" dirty="0" err="1"/>
              <a:t>a</a:t>
            </a:r>
            <a:r>
              <a:rPr lang="en-IN" sz="2000" baseline="-25000" dirty="0"/>
              <a:t> </a:t>
            </a:r>
            <a:r>
              <a:rPr lang="en-IN" sz="2000" dirty="0"/>
              <a:t>)</a:t>
            </a:r>
          </a:p>
          <a:p>
            <a:endParaRPr lang="en-US" dirty="0"/>
          </a:p>
        </p:txBody>
      </p:sp>
      <p:cxnSp>
        <p:nvCxnSpPr>
          <p:cNvPr id="11" name="Straight Connector 10">
            <a:extLst>
              <a:ext uri="{FF2B5EF4-FFF2-40B4-BE49-F238E27FC236}">
                <a16:creationId xmlns:a16="http://schemas.microsoft.com/office/drawing/2014/main" id="{FCB5798D-885B-AD4F-9B76-44BDC9D1FB27}"/>
              </a:ext>
            </a:extLst>
          </p:cNvPr>
          <p:cNvCxnSpPr/>
          <p:nvPr/>
        </p:nvCxnSpPr>
        <p:spPr>
          <a:xfrm flipV="1">
            <a:off x="4349578" y="3064476"/>
            <a:ext cx="1618736" cy="7661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DEF5477-3593-204A-894E-32339C55DF8E}"/>
              </a:ext>
            </a:extLst>
          </p:cNvPr>
          <p:cNvCxnSpPr/>
          <p:nvPr/>
        </p:nvCxnSpPr>
        <p:spPr>
          <a:xfrm flipV="1">
            <a:off x="3966519" y="4361935"/>
            <a:ext cx="1779373" cy="63019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37665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B267E-0B0F-064C-B734-FA97BA4BF0F2}"/>
              </a:ext>
            </a:extLst>
          </p:cNvPr>
          <p:cNvSpPr>
            <a:spLocks noGrp="1"/>
          </p:cNvSpPr>
          <p:nvPr>
            <p:ph type="title"/>
          </p:nvPr>
        </p:nvSpPr>
        <p:spPr/>
        <p:txBody>
          <a:bodyPr/>
          <a:lstStyle/>
          <a:p>
            <a:r>
              <a:rPr lang="en-IN" b="1" dirty="0"/>
              <a:t>Transition Probability Matrix on Attribute Augmented Graph</a:t>
            </a:r>
            <a:endParaRPr lang="en-US" b="1" dirty="0"/>
          </a:p>
        </p:txBody>
      </p:sp>
      <p:sp>
        <p:nvSpPr>
          <p:cNvPr id="3" name="Content Placeholder 2">
            <a:extLst>
              <a:ext uri="{FF2B5EF4-FFF2-40B4-BE49-F238E27FC236}">
                <a16:creationId xmlns:a16="http://schemas.microsoft.com/office/drawing/2014/main" id="{5D69BD8B-9BFF-884B-86A0-D178D10C2799}"/>
              </a:ext>
            </a:extLst>
          </p:cNvPr>
          <p:cNvSpPr>
            <a:spLocks noGrp="1"/>
          </p:cNvSpPr>
          <p:nvPr>
            <p:ph idx="1"/>
          </p:nvPr>
        </p:nvSpPr>
        <p:spPr>
          <a:xfrm>
            <a:off x="838200" y="4226011"/>
            <a:ext cx="10515600" cy="1950952"/>
          </a:xfrm>
        </p:spPr>
        <p:txBody>
          <a:bodyPr>
            <a:normAutofit lnSpcReduction="10000"/>
          </a:bodyPr>
          <a:lstStyle/>
          <a:p>
            <a:r>
              <a:rPr lang="en-IN" i="1" dirty="0"/>
              <a:t>P</a:t>
            </a:r>
            <a:r>
              <a:rPr lang="en-IN" i="1" baseline="-25000" dirty="0"/>
              <a:t>V</a:t>
            </a:r>
            <a:r>
              <a:rPr lang="en-IN" dirty="0"/>
              <a:t>: probabilities from structure vertices to structure vertices</a:t>
            </a:r>
          </a:p>
          <a:p>
            <a:r>
              <a:rPr lang="en-IN" i="1" dirty="0"/>
              <a:t>A</a:t>
            </a:r>
            <a:r>
              <a:rPr lang="en-IN" dirty="0"/>
              <a:t>: probabilities from structure vertices to attribute vertices</a:t>
            </a:r>
          </a:p>
          <a:p>
            <a:r>
              <a:rPr lang="en-IN" i="1" dirty="0"/>
              <a:t>B</a:t>
            </a:r>
            <a:r>
              <a:rPr lang="en-IN" dirty="0"/>
              <a:t>: probabilities from attribute vertices to structure vertices</a:t>
            </a:r>
          </a:p>
          <a:p>
            <a:r>
              <a:rPr lang="en-IN" i="1" dirty="0"/>
              <a:t>O</a:t>
            </a:r>
            <a:r>
              <a:rPr lang="en-IN" dirty="0"/>
              <a:t>: probabilities from attributes to attributes, all entries are zero </a:t>
            </a:r>
          </a:p>
          <a:p>
            <a:pPr marL="0" indent="0">
              <a:buNone/>
            </a:pPr>
            <a:endParaRPr lang="en-IN" dirty="0"/>
          </a:p>
        </p:txBody>
      </p:sp>
      <p:pic>
        <p:nvPicPr>
          <p:cNvPr id="5" name="Picture 4">
            <a:extLst>
              <a:ext uri="{FF2B5EF4-FFF2-40B4-BE49-F238E27FC236}">
                <a16:creationId xmlns:a16="http://schemas.microsoft.com/office/drawing/2014/main" id="{4445D8CE-C4C2-564F-A0D2-826DFB7E05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5250" y="1690688"/>
            <a:ext cx="4203700" cy="2260600"/>
          </a:xfrm>
          <a:prstGeom prst="rect">
            <a:avLst/>
          </a:prstGeom>
        </p:spPr>
      </p:pic>
      <p:sp>
        <p:nvSpPr>
          <p:cNvPr id="4" name="Content Placeholder 2">
            <a:extLst>
              <a:ext uri="{FF2B5EF4-FFF2-40B4-BE49-F238E27FC236}">
                <a16:creationId xmlns:a16="http://schemas.microsoft.com/office/drawing/2014/main" id="{5799BFCC-042F-A241-94C3-20D0FE693C25}"/>
              </a:ext>
            </a:extLst>
          </p:cNvPr>
          <p:cNvSpPr txBox="1">
            <a:spLocks/>
          </p:cNvSpPr>
          <p:nvPr/>
        </p:nvSpPr>
        <p:spPr>
          <a:xfrm>
            <a:off x="6096000" y="1355271"/>
            <a:ext cx="5257800" cy="25960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 </a:t>
            </a:r>
            <a:r>
              <a:rPr lang="en-US" sz="3600" dirty="0"/>
              <a:t>Order of the matrices:</a:t>
            </a:r>
          </a:p>
          <a:p>
            <a:pPr marL="457200" lvl="1" indent="0">
              <a:buFont typeface="Arial" panose="020B0604020202020204" pitchFamily="34" charset="0"/>
              <a:buNone/>
            </a:pPr>
            <a:r>
              <a:rPr lang="en-IN" sz="3200" i="1" dirty="0"/>
              <a:t>P</a:t>
            </a:r>
            <a:r>
              <a:rPr lang="en-IN" sz="3200" i="1" baseline="-25000" dirty="0"/>
              <a:t>V </a:t>
            </a:r>
            <a:r>
              <a:rPr lang="en-IN" sz="3200" dirty="0"/>
              <a:t>is of order N*N</a:t>
            </a:r>
          </a:p>
          <a:p>
            <a:pPr marL="457200" lvl="1" indent="0">
              <a:buFont typeface="Arial" panose="020B0604020202020204" pitchFamily="34" charset="0"/>
              <a:buNone/>
            </a:pPr>
            <a:r>
              <a:rPr lang="en-US" sz="3200" i="1" dirty="0"/>
              <a:t>A</a:t>
            </a:r>
            <a:r>
              <a:rPr lang="en-US" sz="3200" dirty="0"/>
              <a:t> is of order |V|*|</a:t>
            </a:r>
            <a:r>
              <a:rPr lang="en-US" sz="3200" dirty="0" err="1"/>
              <a:t>V</a:t>
            </a:r>
            <a:r>
              <a:rPr lang="en-US" sz="3200" baseline="-25000" dirty="0" err="1"/>
              <a:t>a</a:t>
            </a:r>
            <a:r>
              <a:rPr lang="en-US" sz="3200" dirty="0"/>
              <a:t>|</a:t>
            </a:r>
          </a:p>
          <a:p>
            <a:pPr marL="457200" lvl="1" indent="0">
              <a:buFont typeface="Arial" panose="020B0604020202020204" pitchFamily="34" charset="0"/>
              <a:buNone/>
            </a:pPr>
            <a:r>
              <a:rPr lang="en-US" sz="3200" i="1" dirty="0"/>
              <a:t>B</a:t>
            </a:r>
            <a:r>
              <a:rPr lang="en-US" sz="3200" dirty="0"/>
              <a:t> is of order |</a:t>
            </a:r>
            <a:r>
              <a:rPr lang="en-US" sz="3200" dirty="0" err="1"/>
              <a:t>V</a:t>
            </a:r>
            <a:r>
              <a:rPr lang="en-US" sz="3200" baseline="-25000" dirty="0" err="1"/>
              <a:t>a</a:t>
            </a:r>
            <a:r>
              <a:rPr lang="en-US" sz="3200" dirty="0"/>
              <a:t>|*|V|</a:t>
            </a:r>
          </a:p>
          <a:p>
            <a:pPr marL="457200" lvl="1" indent="0">
              <a:buFont typeface="Arial" panose="020B0604020202020204" pitchFamily="34" charset="0"/>
              <a:buNone/>
            </a:pPr>
            <a:r>
              <a:rPr lang="en-US" sz="3200" i="1" dirty="0"/>
              <a:t>O</a:t>
            </a:r>
            <a:r>
              <a:rPr lang="en-US" sz="3200" dirty="0"/>
              <a:t> is of order |</a:t>
            </a:r>
            <a:r>
              <a:rPr lang="en-US" sz="3200" dirty="0" err="1"/>
              <a:t>V</a:t>
            </a:r>
            <a:r>
              <a:rPr lang="en-US" sz="3200" baseline="-25000" dirty="0" err="1"/>
              <a:t>a</a:t>
            </a:r>
            <a:r>
              <a:rPr lang="en-US" sz="3200" dirty="0"/>
              <a:t>|*|</a:t>
            </a:r>
            <a:r>
              <a:rPr lang="en-US" sz="3200" dirty="0" err="1"/>
              <a:t>V</a:t>
            </a:r>
            <a:r>
              <a:rPr lang="en-US" sz="3200" baseline="-25000" dirty="0" err="1"/>
              <a:t>a</a:t>
            </a:r>
            <a:r>
              <a:rPr lang="en-US" sz="3200" dirty="0"/>
              <a:t>|</a:t>
            </a:r>
          </a:p>
          <a:p>
            <a:endParaRPr lang="en-US" dirty="0"/>
          </a:p>
        </p:txBody>
      </p:sp>
    </p:spTree>
    <p:extLst>
      <p:ext uri="{BB962C8B-B14F-4D97-AF65-F5344CB8AC3E}">
        <p14:creationId xmlns:p14="http://schemas.microsoft.com/office/powerpoint/2010/main" val="40436996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4F7D7-8D41-F343-B512-E5716123FD91}"/>
              </a:ext>
            </a:extLst>
          </p:cNvPr>
          <p:cNvSpPr>
            <a:spLocks noGrp="1"/>
          </p:cNvSpPr>
          <p:nvPr>
            <p:ph type="title"/>
          </p:nvPr>
        </p:nvSpPr>
        <p:spPr/>
        <p:txBody>
          <a:bodyPr/>
          <a:lstStyle/>
          <a:p>
            <a:r>
              <a:rPr lang="en-US" b="1" dirty="0"/>
              <a:t>Calculation of </a:t>
            </a:r>
            <a:r>
              <a:rPr lang="en-IN" b="1" dirty="0"/>
              <a:t>transition Probability Matrix </a:t>
            </a:r>
            <a:endParaRPr lang="en-US" b="1" dirty="0"/>
          </a:p>
        </p:txBody>
      </p:sp>
      <p:sp>
        <p:nvSpPr>
          <p:cNvPr id="3" name="Content Placeholder 2">
            <a:extLst>
              <a:ext uri="{FF2B5EF4-FFF2-40B4-BE49-F238E27FC236}">
                <a16:creationId xmlns:a16="http://schemas.microsoft.com/office/drawing/2014/main" id="{97377200-7884-5B46-84BD-F0552B4CF365}"/>
              </a:ext>
            </a:extLst>
          </p:cNvPr>
          <p:cNvSpPr>
            <a:spLocks noGrp="1"/>
          </p:cNvSpPr>
          <p:nvPr>
            <p:ph idx="1"/>
          </p:nvPr>
        </p:nvSpPr>
        <p:spPr/>
        <p:txBody>
          <a:bodyPr/>
          <a:lstStyle/>
          <a:p>
            <a:r>
              <a:rPr lang="en-IN" dirty="0"/>
              <a:t>Transition probability from vertex </a:t>
            </a:r>
            <a:r>
              <a:rPr lang="en-IN" i="1" dirty="0"/>
              <a:t>v</a:t>
            </a:r>
            <a:r>
              <a:rPr lang="en-IN" i="1" baseline="-25000" dirty="0"/>
              <a:t>i</a:t>
            </a:r>
            <a:r>
              <a:rPr lang="en-IN" i="1" dirty="0"/>
              <a:t> </a:t>
            </a:r>
            <a:r>
              <a:rPr lang="en-IN" dirty="0"/>
              <a:t>to vertex </a:t>
            </a:r>
            <a:r>
              <a:rPr lang="en-IN" i="1" dirty="0" err="1"/>
              <a:t>v</a:t>
            </a:r>
            <a:r>
              <a:rPr lang="en-IN" i="1" baseline="-25000" dirty="0" err="1"/>
              <a:t>j</a:t>
            </a:r>
            <a:r>
              <a:rPr lang="en-IN" i="1" dirty="0"/>
              <a:t> </a:t>
            </a:r>
            <a:r>
              <a:rPr lang="en-IN" dirty="0"/>
              <a:t>through a structure edge: (</a:t>
            </a:r>
            <a:r>
              <a:rPr lang="el-GR" i="1" dirty="0"/>
              <a:t>ω</a:t>
            </a:r>
            <a:r>
              <a:rPr lang="en-US" i="1" baseline="-25000" dirty="0"/>
              <a:t>0</a:t>
            </a:r>
            <a:r>
              <a:rPr lang="en-US" dirty="0"/>
              <a:t>=</a:t>
            </a:r>
            <a:r>
              <a:rPr lang="en-IN" dirty="0"/>
              <a:t> weight of structure edge, </a:t>
            </a:r>
            <a:r>
              <a:rPr lang="el-GR" i="1" dirty="0"/>
              <a:t>ω</a:t>
            </a:r>
            <a:r>
              <a:rPr lang="en-US" i="1" baseline="-25000" dirty="0" err="1"/>
              <a:t>i</a:t>
            </a:r>
            <a:r>
              <a:rPr lang="en-US" dirty="0"/>
              <a:t>=</a:t>
            </a:r>
            <a:r>
              <a:rPr lang="en-IN" dirty="0"/>
              <a:t> edge weight of attribute </a:t>
            </a:r>
            <a:r>
              <a:rPr lang="en-IN" i="1" dirty="0" err="1"/>
              <a:t>a</a:t>
            </a:r>
            <a:r>
              <a:rPr lang="en-IN" i="1" baseline="-25000" dirty="0" err="1"/>
              <a:t>i</a:t>
            </a:r>
            <a:r>
              <a:rPr lang="en-IN" dirty="0"/>
              <a:t>)</a:t>
            </a:r>
          </a:p>
          <a:p>
            <a:pPr lvl="1"/>
            <a:endParaRPr lang="en-IN" dirty="0"/>
          </a:p>
          <a:p>
            <a:endParaRPr lang="en-US" dirty="0"/>
          </a:p>
          <a:p>
            <a:endParaRPr lang="en-US" dirty="0"/>
          </a:p>
          <a:p>
            <a:r>
              <a:rPr lang="en-IN" dirty="0"/>
              <a:t>Transition probability from </a:t>
            </a:r>
            <a:r>
              <a:rPr lang="en-IN" i="1" dirty="0"/>
              <a:t>v</a:t>
            </a:r>
            <a:r>
              <a:rPr lang="en-IN" i="1" baseline="-25000" dirty="0"/>
              <a:t>i</a:t>
            </a:r>
            <a:r>
              <a:rPr lang="en-IN" i="1" dirty="0"/>
              <a:t> </a:t>
            </a:r>
            <a:r>
              <a:rPr lang="en-IN" dirty="0"/>
              <a:t>to </a:t>
            </a:r>
            <a:r>
              <a:rPr lang="en-IN" i="1" dirty="0" err="1"/>
              <a:t>v</a:t>
            </a:r>
            <a:r>
              <a:rPr lang="en-IN" i="1" baseline="-25000" dirty="0" err="1"/>
              <a:t>jk</a:t>
            </a:r>
            <a:r>
              <a:rPr lang="en-IN" i="1" dirty="0"/>
              <a:t> </a:t>
            </a:r>
            <a:r>
              <a:rPr lang="en-IN" dirty="0"/>
              <a:t>through an attribute edge: </a:t>
            </a:r>
          </a:p>
          <a:p>
            <a:endParaRPr lang="en-IN" dirty="0"/>
          </a:p>
          <a:p>
            <a:endParaRPr lang="en-US" dirty="0"/>
          </a:p>
        </p:txBody>
      </p:sp>
      <p:pic>
        <p:nvPicPr>
          <p:cNvPr id="5" name="Picture 4">
            <a:extLst>
              <a:ext uri="{FF2B5EF4-FFF2-40B4-BE49-F238E27FC236}">
                <a16:creationId xmlns:a16="http://schemas.microsoft.com/office/drawing/2014/main" id="{E2F36833-B9F6-C54D-90C1-5CE6DF0EBC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3404" y="2696923"/>
            <a:ext cx="6782729" cy="1304371"/>
          </a:xfrm>
          <a:prstGeom prst="rect">
            <a:avLst/>
          </a:prstGeom>
        </p:spPr>
      </p:pic>
      <p:pic>
        <p:nvPicPr>
          <p:cNvPr id="7" name="Picture 6">
            <a:extLst>
              <a:ext uri="{FF2B5EF4-FFF2-40B4-BE49-F238E27FC236}">
                <a16:creationId xmlns:a16="http://schemas.microsoft.com/office/drawing/2014/main" id="{747F64A9-C61E-614E-A000-F9591DEEF3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3404" y="4918266"/>
            <a:ext cx="7527291" cy="1393634"/>
          </a:xfrm>
          <a:prstGeom prst="rect">
            <a:avLst/>
          </a:prstGeom>
        </p:spPr>
      </p:pic>
    </p:spTree>
    <p:extLst>
      <p:ext uri="{BB962C8B-B14F-4D97-AF65-F5344CB8AC3E}">
        <p14:creationId xmlns:p14="http://schemas.microsoft.com/office/powerpoint/2010/main" val="35292744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7392F-C77B-734B-AFC9-91CC2EA748DB}"/>
              </a:ext>
            </a:extLst>
          </p:cNvPr>
          <p:cNvSpPr>
            <a:spLocks noGrp="1"/>
          </p:cNvSpPr>
          <p:nvPr>
            <p:ph type="title"/>
          </p:nvPr>
        </p:nvSpPr>
        <p:spPr/>
        <p:txBody>
          <a:bodyPr>
            <a:normAutofit/>
          </a:bodyPr>
          <a:lstStyle/>
          <a:p>
            <a:r>
              <a:rPr lang="en-US" sz="4000" b="1" dirty="0"/>
              <a:t>Calculation of </a:t>
            </a:r>
            <a:r>
              <a:rPr lang="en-IN" sz="4000" b="1" dirty="0"/>
              <a:t>transition Probability Matrix(</a:t>
            </a:r>
            <a:r>
              <a:rPr lang="en-IN" sz="4000" b="1" dirty="0" err="1"/>
              <a:t>contd</a:t>
            </a:r>
            <a:r>
              <a:rPr lang="en-IN" sz="4000" b="1" dirty="0"/>
              <a:t>)</a:t>
            </a:r>
            <a:endParaRPr lang="en-US" sz="4000" b="1" dirty="0"/>
          </a:p>
        </p:txBody>
      </p:sp>
      <p:sp>
        <p:nvSpPr>
          <p:cNvPr id="3" name="Content Placeholder 2">
            <a:extLst>
              <a:ext uri="{FF2B5EF4-FFF2-40B4-BE49-F238E27FC236}">
                <a16:creationId xmlns:a16="http://schemas.microsoft.com/office/drawing/2014/main" id="{D9FBCD28-723A-2C46-A0C8-5AFC40A1A6C6}"/>
              </a:ext>
            </a:extLst>
          </p:cNvPr>
          <p:cNvSpPr>
            <a:spLocks noGrp="1"/>
          </p:cNvSpPr>
          <p:nvPr>
            <p:ph idx="1"/>
          </p:nvPr>
        </p:nvSpPr>
        <p:spPr/>
        <p:txBody>
          <a:bodyPr>
            <a:normAutofit/>
          </a:bodyPr>
          <a:lstStyle/>
          <a:p>
            <a:r>
              <a:rPr lang="en-IN" dirty="0"/>
              <a:t>Transition probability from </a:t>
            </a:r>
            <a:r>
              <a:rPr lang="en-IN" i="1" dirty="0" err="1"/>
              <a:t>v</a:t>
            </a:r>
            <a:r>
              <a:rPr lang="en-IN" i="1" baseline="-25000" dirty="0" err="1"/>
              <a:t>ik</a:t>
            </a:r>
            <a:r>
              <a:rPr lang="en-IN" i="1" dirty="0"/>
              <a:t> </a:t>
            </a:r>
            <a:r>
              <a:rPr lang="en-IN" dirty="0"/>
              <a:t>to </a:t>
            </a:r>
            <a:r>
              <a:rPr lang="en-IN" i="1" dirty="0" err="1"/>
              <a:t>v</a:t>
            </a:r>
            <a:r>
              <a:rPr lang="en-IN" i="1" baseline="-25000" dirty="0" err="1"/>
              <a:t>j</a:t>
            </a:r>
            <a:r>
              <a:rPr lang="en-IN" i="1"/>
              <a:t> </a:t>
            </a:r>
            <a:r>
              <a:rPr lang="en-IN"/>
              <a:t>through an attribute edge</a:t>
            </a:r>
            <a:r>
              <a:rPr lang="en-IN" dirty="0"/>
              <a:t>:</a:t>
            </a:r>
            <a:endParaRPr lang="en-IN"/>
          </a:p>
          <a:p>
            <a:endParaRPr lang="en-IN" dirty="0"/>
          </a:p>
          <a:p>
            <a:endParaRPr lang="en-IN" dirty="0"/>
          </a:p>
          <a:p>
            <a:endParaRPr lang="en-IN" dirty="0"/>
          </a:p>
          <a:p>
            <a:endParaRPr lang="en-IN" dirty="0"/>
          </a:p>
          <a:p>
            <a:r>
              <a:rPr lang="en-IN" dirty="0"/>
              <a:t>Transition probability between two attribute vertices </a:t>
            </a:r>
            <a:r>
              <a:rPr lang="en-IN" i="1" dirty="0" err="1"/>
              <a:t>v</a:t>
            </a:r>
            <a:r>
              <a:rPr lang="en-IN" i="1" baseline="-25000" dirty="0" err="1"/>
              <a:t>ip</a:t>
            </a:r>
            <a:r>
              <a:rPr lang="en-IN" i="1" dirty="0"/>
              <a:t> </a:t>
            </a:r>
            <a:r>
              <a:rPr lang="en-IN" dirty="0"/>
              <a:t>and</a:t>
            </a:r>
            <a:r>
              <a:rPr lang="en-IN" i="1" dirty="0"/>
              <a:t> </a:t>
            </a:r>
            <a:r>
              <a:rPr lang="en-IN" i="1" dirty="0" err="1"/>
              <a:t>v</a:t>
            </a:r>
            <a:r>
              <a:rPr lang="en-IN" i="1" baseline="-25000" dirty="0" err="1"/>
              <a:t>jq</a:t>
            </a:r>
            <a:r>
              <a:rPr lang="en-IN" i="1"/>
              <a:t> </a:t>
            </a:r>
            <a:r>
              <a:rPr lang="en-IN"/>
              <a:t>is 0 since there </a:t>
            </a:r>
            <a:r>
              <a:rPr lang="en-IN" dirty="0"/>
              <a:t>is no edge between two </a:t>
            </a:r>
            <a:r>
              <a:rPr lang="en-IN"/>
              <a:t>attribute vertices.</a:t>
            </a:r>
          </a:p>
          <a:p>
            <a:endParaRPr lang="en-IN" dirty="0"/>
          </a:p>
          <a:p>
            <a:endParaRPr lang="en-IN" baseline="-25000" dirty="0"/>
          </a:p>
          <a:p>
            <a:endParaRPr lang="en-IN" dirty="0"/>
          </a:p>
          <a:p>
            <a:endParaRPr lang="en-IN" dirty="0"/>
          </a:p>
          <a:p>
            <a:endParaRPr lang="en-IN" dirty="0"/>
          </a:p>
          <a:p>
            <a:endParaRPr lang="en-IN" dirty="0"/>
          </a:p>
          <a:p>
            <a:endParaRPr lang="en-IN" dirty="0"/>
          </a:p>
          <a:p>
            <a:pPr marL="0" indent="0">
              <a:buNone/>
            </a:pPr>
            <a:endParaRPr lang="en-IN" dirty="0"/>
          </a:p>
          <a:p>
            <a:endParaRPr lang="en-IN" dirty="0"/>
          </a:p>
          <a:p>
            <a:endParaRPr lang="en-US" dirty="0"/>
          </a:p>
        </p:txBody>
      </p:sp>
      <p:pic>
        <p:nvPicPr>
          <p:cNvPr id="6" name="Picture 5">
            <a:extLst>
              <a:ext uri="{FF2B5EF4-FFF2-40B4-BE49-F238E27FC236}">
                <a16:creationId xmlns:a16="http://schemas.microsoft.com/office/drawing/2014/main" id="{144B792B-3F0F-EA4E-B90F-2E4721B6A2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7122" y="2457914"/>
            <a:ext cx="6315308" cy="1578827"/>
          </a:xfrm>
          <a:prstGeom prst="rect">
            <a:avLst/>
          </a:prstGeom>
        </p:spPr>
      </p:pic>
      <p:pic>
        <p:nvPicPr>
          <p:cNvPr id="8" name="Picture 7">
            <a:extLst>
              <a:ext uri="{FF2B5EF4-FFF2-40B4-BE49-F238E27FC236}">
                <a16:creationId xmlns:a16="http://schemas.microsoft.com/office/drawing/2014/main" id="{C461C575-4F70-4F47-A316-788A0FC6FE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1436" y="5227370"/>
            <a:ext cx="4706679" cy="949593"/>
          </a:xfrm>
          <a:prstGeom prst="rect">
            <a:avLst/>
          </a:prstGeom>
        </p:spPr>
      </p:pic>
    </p:spTree>
    <p:extLst>
      <p:ext uri="{BB962C8B-B14F-4D97-AF65-F5344CB8AC3E}">
        <p14:creationId xmlns:p14="http://schemas.microsoft.com/office/powerpoint/2010/main" val="41113001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F5EDB-C7D6-FD41-962D-62C234361C69}"/>
              </a:ext>
            </a:extLst>
          </p:cNvPr>
          <p:cNvSpPr>
            <a:spLocks noGrp="1"/>
          </p:cNvSpPr>
          <p:nvPr>
            <p:ph type="title"/>
          </p:nvPr>
        </p:nvSpPr>
        <p:spPr/>
        <p:txBody>
          <a:bodyPr>
            <a:normAutofit/>
          </a:bodyPr>
          <a:lstStyle/>
          <a:p>
            <a:r>
              <a:rPr lang="en-IN" b="1" dirty="0"/>
              <a:t>Clustering Algorithm </a:t>
            </a:r>
          </a:p>
        </p:txBody>
      </p:sp>
      <p:sp>
        <p:nvSpPr>
          <p:cNvPr id="3" name="Content Placeholder 2">
            <a:extLst>
              <a:ext uri="{FF2B5EF4-FFF2-40B4-BE49-F238E27FC236}">
                <a16:creationId xmlns:a16="http://schemas.microsoft.com/office/drawing/2014/main" id="{0B87D87C-61AE-1A40-A0FE-D3BE17C88306}"/>
              </a:ext>
            </a:extLst>
          </p:cNvPr>
          <p:cNvSpPr>
            <a:spLocks noGrp="1"/>
          </p:cNvSpPr>
          <p:nvPr>
            <p:ph idx="1"/>
          </p:nvPr>
        </p:nvSpPr>
        <p:spPr>
          <a:xfrm>
            <a:off x="838200" y="1690688"/>
            <a:ext cx="10515600" cy="4383541"/>
          </a:xfrm>
        </p:spPr>
        <p:txBody>
          <a:bodyPr/>
          <a:lstStyle/>
          <a:p>
            <a:pPr>
              <a:lnSpc>
                <a:spcPct val="80000"/>
              </a:lnSpc>
            </a:pPr>
            <a:r>
              <a:rPr lang="en-IN" dirty="0"/>
              <a:t>We assign a weight </a:t>
            </a:r>
            <a:r>
              <a:rPr lang="el-GR" i="1" dirty="0"/>
              <a:t>ω</a:t>
            </a:r>
            <a:r>
              <a:rPr lang="el-GR" i="1" baseline="-25000" dirty="0"/>
              <a:t>0</a:t>
            </a:r>
            <a:r>
              <a:rPr lang="el-GR" dirty="0"/>
              <a:t> </a:t>
            </a:r>
            <a:r>
              <a:rPr lang="en-IN" dirty="0"/>
              <a:t>to structure edges and </a:t>
            </a:r>
            <a:r>
              <a:rPr lang="el-GR" i="1" dirty="0"/>
              <a:t>ω</a:t>
            </a:r>
            <a:r>
              <a:rPr lang="en-IN" i="1" baseline="-25000" dirty="0" err="1"/>
              <a:t>i</a:t>
            </a:r>
            <a:r>
              <a:rPr lang="en-IN" i="1" dirty="0"/>
              <a:t> </a:t>
            </a:r>
            <a:r>
              <a:rPr lang="en-IN" dirty="0"/>
              <a:t>to attribute edges on attribute </a:t>
            </a:r>
            <a:r>
              <a:rPr lang="en-IN" i="1" dirty="0" err="1"/>
              <a:t>a</a:t>
            </a:r>
            <a:r>
              <a:rPr lang="en-IN" i="1" baseline="-25000" dirty="0" err="1"/>
              <a:t>i</a:t>
            </a:r>
            <a:r>
              <a:rPr lang="en-IN" i="1" dirty="0"/>
              <a:t>.</a:t>
            </a:r>
          </a:p>
          <a:p>
            <a:pPr>
              <a:lnSpc>
                <a:spcPct val="80000"/>
              </a:lnSpc>
            </a:pPr>
            <a:r>
              <a:rPr lang="en-IN" dirty="0"/>
              <a:t>We initialise all weights to </a:t>
            </a:r>
            <a:r>
              <a:rPr lang="en-IN" b="1" dirty="0"/>
              <a:t>1</a:t>
            </a:r>
            <a:r>
              <a:rPr lang="en-IN" dirty="0"/>
              <a:t> and calculate the Transition Matrix.</a:t>
            </a:r>
          </a:p>
          <a:p>
            <a:pPr>
              <a:lnSpc>
                <a:spcPct val="80000"/>
              </a:lnSpc>
            </a:pPr>
            <a:r>
              <a:rPr lang="en-IN" dirty="0"/>
              <a:t>Random walk distances are then calculated which is a measure of the similarity between vertices.</a:t>
            </a:r>
          </a:p>
          <a:p>
            <a:pPr>
              <a:lnSpc>
                <a:spcPct val="80000"/>
              </a:lnSpc>
            </a:pPr>
            <a:r>
              <a:rPr lang="en-IN" dirty="0"/>
              <a:t>As different types of edges may have different degree of contributions, we need to learn the weights adaptively in the clustering process.</a:t>
            </a:r>
          </a:p>
          <a:p>
            <a:endParaRPr lang="en-IN" dirty="0"/>
          </a:p>
          <a:p>
            <a:endParaRPr lang="en-IN" dirty="0"/>
          </a:p>
          <a:p>
            <a:endParaRPr lang="en-IN" dirty="0"/>
          </a:p>
          <a:p>
            <a:endParaRPr lang="en-US" dirty="0"/>
          </a:p>
        </p:txBody>
      </p:sp>
    </p:spTree>
    <p:extLst>
      <p:ext uri="{BB962C8B-B14F-4D97-AF65-F5344CB8AC3E}">
        <p14:creationId xmlns:p14="http://schemas.microsoft.com/office/powerpoint/2010/main" val="3872208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CD855-171B-E54A-AFCF-11B8F09E15B3}"/>
              </a:ext>
            </a:extLst>
          </p:cNvPr>
          <p:cNvSpPr>
            <a:spLocks noGrp="1"/>
          </p:cNvSpPr>
          <p:nvPr>
            <p:ph type="title"/>
          </p:nvPr>
        </p:nvSpPr>
        <p:spPr/>
        <p:txBody>
          <a:bodyPr/>
          <a:lstStyle/>
          <a:p>
            <a:r>
              <a:rPr lang="en-US" b="1" dirty="0"/>
              <a:t>Abstract</a:t>
            </a:r>
          </a:p>
        </p:txBody>
      </p:sp>
      <p:sp>
        <p:nvSpPr>
          <p:cNvPr id="3" name="Content Placeholder 2">
            <a:extLst>
              <a:ext uri="{FF2B5EF4-FFF2-40B4-BE49-F238E27FC236}">
                <a16:creationId xmlns:a16="http://schemas.microsoft.com/office/drawing/2014/main" id="{2A47586A-36B1-C547-8600-DED474974F2F}"/>
              </a:ext>
            </a:extLst>
          </p:cNvPr>
          <p:cNvSpPr>
            <a:spLocks noGrp="1"/>
          </p:cNvSpPr>
          <p:nvPr>
            <p:ph idx="1"/>
          </p:nvPr>
        </p:nvSpPr>
        <p:spPr/>
        <p:txBody>
          <a:bodyPr/>
          <a:lstStyle/>
          <a:p>
            <a:r>
              <a:rPr lang="en-US" dirty="0"/>
              <a:t>Most of the graph clustering algorithms that are in existence focus mainly on </a:t>
            </a:r>
            <a:r>
              <a:rPr lang="en-IN" dirty="0"/>
              <a:t>topological structure for clustering, but largely ignore the vertex properties.</a:t>
            </a:r>
          </a:p>
          <a:p>
            <a:r>
              <a:rPr lang="en-US" dirty="0"/>
              <a:t>A new graph clustering algorithm </a:t>
            </a:r>
            <a:r>
              <a:rPr lang="en-IN" i="1" dirty="0"/>
              <a:t>SA-Cluster</a:t>
            </a:r>
            <a:r>
              <a:rPr lang="en-US" i="1" dirty="0"/>
              <a:t> </a:t>
            </a:r>
            <a:r>
              <a:rPr lang="en-US" dirty="0"/>
              <a:t>is proposed which focuses both on </a:t>
            </a:r>
            <a:r>
              <a:rPr lang="en-US" b="1" dirty="0"/>
              <a:t>topological structure </a:t>
            </a:r>
            <a:r>
              <a:rPr lang="en-US" dirty="0"/>
              <a:t>and </a:t>
            </a:r>
            <a:r>
              <a:rPr lang="en-US" b="1" dirty="0"/>
              <a:t>vertex properties</a:t>
            </a:r>
            <a:r>
              <a:rPr lang="en-US" dirty="0"/>
              <a:t>. </a:t>
            </a:r>
          </a:p>
          <a:p>
            <a:r>
              <a:rPr lang="en-US" dirty="0"/>
              <a:t>This new algorithm does this by a </a:t>
            </a:r>
            <a:r>
              <a:rPr lang="en-US" dirty="0">
                <a:hlinkClick r:id="rId2" action="ppaction://hlinksldjump"/>
              </a:rPr>
              <a:t>new distance</a:t>
            </a:r>
            <a:r>
              <a:rPr lang="en-US" dirty="0"/>
              <a:t> measure and it partitions the graph into k clusters each having homogeneous attributes.</a:t>
            </a:r>
          </a:p>
          <a:p>
            <a:endParaRPr lang="en-IN" dirty="0"/>
          </a:p>
        </p:txBody>
      </p:sp>
    </p:spTree>
    <p:extLst>
      <p:ext uri="{BB962C8B-B14F-4D97-AF65-F5344CB8AC3E}">
        <p14:creationId xmlns:p14="http://schemas.microsoft.com/office/powerpoint/2010/main" val="32608307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2E4BE-CABE-D940-9169-A6CD35B3CC90}"/>
              </a:ext>
            </a:extLst>
          </p:cNvPr>
          <p:cNvSpPr>
            <a:spLocks noGrp="1"/>
          </p:cNvSpPr>
          <p:nvPr>
            <p:ph type="title"/>
          </p:nvPr>
        </p:nvSpPr>
        <p:spPr/>
        <p:txBody>
          <a:bodyPr/>
          <a:lstStyle/>
          <a:p>
            <a:r>
              <a:rPr lang="en-IN" b="1" dirty="0"/>
              <a:t>Clustering problem</a:t>
            </a:r>
            <a:endParaRPr lang="en-US" b="1" dirty="0"/>
          </a:p>
        </p:txBody>
      </p:sp>
      <p:sp>
        <p:nvSpPr>
          <p:cNvPr id="3" name="Content Placeholder 2">
            <a:extLst>
              <a:ext uri="{FF2B5EF4-FFF2-40B4-BE49-F238E27FC236}">
                <a16:creationId xmlns:a16="http://schemas.microsoft.com/office/drawing/2014/main" id="{FC69159C-364C-904E-9B30-0AD62A4F702C}"/>
              </a:ext>
            </a:extLst>
          </p:cNvPr>
          <p:cNvSpPr>
            <a:spLocks noGrp="1"/>
          </p:cNvSpPr>
          <p:nvPr>
            <p:ph idx="1"/>
          </p:nvPr>
        </p:nvSpPr>
        <p:spPr/>
        <p:txBody>
          <a:bodyPr>
            <a:normAutofit/>
          </a:bodyPr>
          <a:lstStyle/>
          <a:p>
            <a:pPr>
              <a:lnSpc>
                <a:spcPct val="80000"/>
              </a:lnSpc>
            </a:pPr>
            <a:r>
              <a:rPr lang="en-IN" dirty="0"/>
              <a:t>This can be reduced to three subproblems: </a:t>
            </a:r>
          </a:p>
          <a:p>
            <a:pPr marL="0" indent="0">
              <a:lnSpc>
                <a:spcPct val="80000"/>
              </a:lnSpc>
              <a:buNone/>
            </a:pPr>
            <a:endParaRPr lang="en-IN" dirty="0"/>
          </a:p>
          <a:p>
            <a:pPr marL="457200" lvl="1" indent="0">
              <a:lnSpc>
                <a:spcPct val="80000"/>
              </a:lnSpc>
              <a:buNone/>
            </a:pPr>
            <a:r>
              <a:rPr lang="en-IN" dirty="0"/>
              <a:t>1. Cluster assignment </a:t>
            </a:r>
          </a:p>
          <a:p>
            <a:pPr marL="457200" lvl="1" indent="0">
              <a:lnSpc>
                <a:spcPct val="80000"/>
              </a:lnSpc>
              <a:buNone/>
            </a:pPr>
            <a:r>
              <a:rPr lang="en-IN" dirty="0"/>
              <a:t>	</a:t>
            </a:r>
            <a:r>
              <a:rPr lang="en-IN" sz="2000" dirty="0"/>
              <a:t> Good initial centroids are essential for the success of partitioning clustering algorithms.</a:t>
            </a:r>
          </a:p>
          <a:p>
            <a:pPr marL="457200" lvl="1" indent="0">
              <a:lnSpc>
                <a:spcPct val="80000"/>
              </a:lnSpc>
              <a:buNone/>
            </a:pPr>
            <a:r>
              <a:rPr lang="en-IN" sz="2000" dirty="0"/>
              <a:t>	 We assign each vertex to its closest centroid.</a:t>
            </a:r>
          </a:p>
          <a:p>
            <a:pPr marL="457200" lvl="1" indent="0">
              <a:lnSpc>
                <a:spcPct val="80000"/>
              </a:lnSpc>
              <a:buNone/>
            </a:pPr>
            <a:endParaRPr lang="en-IN" dirty="0"/>
          </a:p>
          <a:p>
            <a:pPr marL="457200" lvl="1" indent="0">
              <a:lnSpc>
                <a:spcPct val="80000"/>
              </a:lnSpc>
              <a:buNone/>
            </a:pPr>
            <a:r>
              <a:rPr lang="en-IN" dirty="0"/>
              <a:t>2. Centroid update </a:t>
            </a:r>
          </a:p>
          <a:p>
            <a:pPr marL="457200" lvl="1" indent="0">
              <a:lnSpc>
                <a:spcPct val="80000"/>
              </a:lnSpc>
              <a:buNone/>
            </a:pPr>
            <a:r>
              <a:rPr lang="en-IN" dirty="0"/>
              <a:t>	</a:t>
            </a:r>
            <a:r>
              <a:rPr lang="en-IN" sz="2000" dirty="0"/>
              <a:t> Update with the most centrally located vertex in each cluster.</a:t>
            </a:r>
          </a:p>
          <a:p>
            <a:pPr marL="457200" lvl="1" indent="0">
              <a:lnSpc>
                <a:spcPct val="80000"/>
              </a:lnSpc>
              <a:buNone/>
            </a:pPr>
            <a:endParaRPr lang="en-IN" sz="2000" dirty="0"/>
          </a:p>
          <a:p>
            <a:pPr marL="457200" lvl="1" indent="0">
              <a:lnSpc>
                <a:spcPct val="80000"/>
              </a:lnSpc>
              <a:buNone/>
            </a:pPr>
            <a:r>
              <a:rPr lang="en-IN" dirty="0"/>
              <a:t>3. Weight adjustment</a:t>
            </a:r>
            <a:endParaRPr lang="en-US" dirty="0"/>
          </a:p>
          <a:p>
            <a:pPr marL="457200" lvl="1" indent="0">
              <a:lnSpc>
                <a:spcPct val="80000"/>
              </a:lnSpc>
              <a:buNone/>
            </a:pPr>
            <a:r>
              <a:rPr lang="en-US" dirty="0"/>
              <a:t>	</a:t>
            </a:r>
            <a:r>
              <a:rPr lang="en-IN" sz="2000" dirty="0"/>
              <a:t> The goal is to maximize the objective function.</a:t>
            </a:r>
          </a:p>
        </p:txBody>
      </p:sp>
    </p:spTree>
    <p:extLst>
      <p:ext uri="{BB962C8B-B14F-4D97-AF65-F5344CB8AC3E}">
        <p14:creationId xmlns:p14="http://schemas.microsoft.com/office/powerpoint/2010/main" val="34902163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18104-B137-1845-931A-D98B68B37DC4}"/>
              </a:ext>
            </a:extLst>
          </p:cNvPr>
          <p:cNvSpPr>
            <a:spLocks noGrp="1"/>
          </p:cNvSpPr>
          <p:nvPr>
            <p:ph type="title"/>
          </p:nvPr>
        </p:nvSpPr>
        <p:spPr>
          <a:xfrm>
            <a:off x="838200" y="365126"/>
            <a:ext cx="10515600" cy="939568"/>
          </a:xfrm>
        </p:spPr>
        <p:txBody>
          <a:bodyPr>
            <a:normAutofit fontScale="90000"/>
          </a:bodyPr>
          <a:lstStyle/>
          <a:p>
            <a:r>
              <a:rPr lang="en-IN" b="1" dirty="0"/>
              <a:t>Cluster Centroid Initialization </a:t>
            </a:r>
            <a:br>
              <a:rPr lang="en-IN"/>
            </a:br>
            <a:endParaRPr lang="en-US"/>
          </a:p>
        </p:txBody>
      </p:sp>
      <p:sp>
        <p:nvSpPr>
          <p:cNvPr id="3" name="Content Placeholder 2">
            <a:extLst>
              <a:ext uri="{FF2B5EF4-FFF2-40B4-BE49-F238E27FC236}">
                <a16:creationId xmlns:a16="http://schemas.microsoft.com/office/drawing/2014/main" id="{7E1E10B7-3A84-C344-B39F-018173E7D6FC}"/>
              </a:ext>
            </a:extLst>
          </p:cNvPr>
          <p:cNvSpPr>
            <a:spLocks noGrp="1"/>
          </p:cNvSpPr>
          <p:nvPr>
            <p:ph idx="1"/>
          </p:nvPr>
        </p:nvSpPr>
        <p:spPr>
          <a:xfrm>
            <a:off x="838200" y="903249"/>
            <a:ext cx="10515600" cy="5273714"/>
          </a:xfrm>
        </p:spPr>
        <p:txBody>
          <a:bodyPr>
            <a:normAutofit/>
          </a:bodyPr>
          <a:lstStyle/>
          <a:p>
            <a:r>
              <a:rPr lang="en-IN"/>
              <a:t>Good initial centroids are essential for the success of partitioning clustering algorithms such as </a:t>
            </a:r>
            <a:r>
              <a:rPr lang="en-IN" dirty="0"/>
              <a:t>k-Means </a:t>
            </a:r>
            <a:r>
              <a:rPr lang="en-IN"/>
              <a:t>and </a:t>
            </a:r>
            <a:r>
              <a:rPr lang="en-IN" dirty="0"/>
              <a:t>k-Medoids</a:t>
            </a:r>
            <a:r>
              <a:rPr lang="en-IN"/>
              <a:t>. </a:t>
            </a:r>
          </a:p>
          <a:p>
            <a:r>
              <a:rPr lang="en-US"/>
              <a:t>k </a:t>
            </a:r>
            <a:r>
              <a:rPr lang="en-US" dirty="0"/>
              <a:t>initial centroids are selected </a:t>
            </a:r>
            <a:r>
              <a:rPr lang="en-US"/>
              <a:t>as follows:</a:t>
            </a:r>
          </a:p>
          <a:p>
            <a:pPr lvl="1"/>
            <a:r>
              <a:rPr lang="en-IN" dirty="0"/>
              <a:t>The </a:t>
            </a:r>
            <a:r>
              <a:rPr lang="en-IN"/>
              <a:t>influence of </a:t>
            </a:r>
            <a:r>
              <a:rPr lang="en-IN" dirty="0"/>
              <a:t>one vertex </a:t>
            </a:r>
            <a:r>
              <a:rPr lang="en-IN" i="1" dirty="0"/>
              <a:t>v</a:t>
            </a:r>
            <a:r>
              <a:rPr lang="en-IN" i="1" baseline="-25000" dirty="0"/>
              <a:t>i</a:t>
            </a:r>
            <a:r>
              <a:rPr lang="en-IN" i="1" dirty="0"/>
              <a:t> </a:t>
            </a:r>
            <a:r>
              <a:rPr lang="en-IN" dirty="0"/>
              <a:t>on another vertex </a:t>
            </a:r>
            <a:r>
              <a:rPr lang="en-IN" i="1" dirty="0" err="1"/>
              <a:t>v</a:t>
            </a:r>
            <a:r>
              <a:rPr lang="en-IN" i="1" baseline="-25000" dirty="0" err="1"/>
              <a:t>j</a:t>
            </a:r>
            <a:r>
              <a:rPr lang="en-IN" i="1"/>
              <a:t> </a:t>
            </a:r>
            <a:r>
              <a:rPr lang="en-IN" dirty="0"/>
              <a:t>is defined as</a:t>
            </a:r>
            <a:r>
              <a:rPr lang="en-IN"/>
              <a:t>:</a:t>
            </a:r>
            <a:endParaRPr lang="en-IN" dirty="0"/>
          </a:p>
          <a:p>
            <a:pPr marL="457200" lvl="1" indent="0">
              <a:buNone/>
            </a:pPr>
            <a:endParaRPr lang="en-IN" dirty="0"/>
          </a:p>
          <a:p>
            <a:pPr marL="457200" lvl="1" indent="0">
              <a:buNone/>
            </a:pPr>
            <a:endParaRPr lang="en-IN" dirty="0"/>
          </a:p>
          <a:p>
            <a:pPr lvl="1"/>
            <a:endParaRPr lang="en-IN" dirty="0"/>
          </a:p>
          <a:p>
            <a:pPr lvl="1"/>
            <a:r>
              <a:rPr lang="en-IN" dirty="0"/>
              <a:t>The density of </a:t>
            </a:r>
            <a:r>
              <a:rPr lang="en-IN"/>
              <a:t>a vertex </a:t>
            </a:r>
            <a:r>
              <a:rPr lang="en-IN" i="1" dirty="0"/>
              <a:t>v</a:t>
            </a:r>
            <a:r>
              <a:rPr lang="en-IN" i="1" baseline="-25000" dirty="0"/>
              <a:t>i</a:t>
            </a:r>
            <a:r>
              <a:rPr lang="en-IN" i="1" dirty="0"/>
              <a:t> </a:t>
            </a:r>
            <a:r>
              <a:rPr lang="en-IN" dirty="0"/>
              <a:t>is the sum of the influence of </a:t>
            </a:r>
            <a:r>
              <a:rPr lang="en-IN" i="1" dirty="0"/>
              <a:t>v</a:t>
            </a:r>
            <a:r>
              <a:rPr lang="en-IN" i="1" baseline="-25000"/>
              <a:t>i</a:t>
            </a:r>
            <a:r>
              <a:rPr lang="en-IN" i="1" dirty="0"/>
              <a:t> </a:t>
            </a:r>
            <a:r>
              <a:rPr lang="en-IN" dirty="0"/>
              <a:t>on all vertices in </a:t>
            </a:r>
            <a:r>
              <a:rPr lang="en-IN" i="1" dirty="0"/>
              <a:t>V:</a:t>
            </a:r>
            <a:endParaRPr lang="en-IN" i="1"/>
          </a:p>
          <a:p>
            <a:pPr marL="457200" lvl="1" indent="0">
              <a:buNone/>
            </a:pPr>
            <a:r>
              <a:rPr lang="en-IN" i="1" dirty="0"/>
              <a:t> </a:t>
            </a:r>
            <a:endParaRPr lang="en-IN" dirty="0"/>
          </a:p>
          <a:p>
            <a:pPr lvl="1"/>
            <a:endParaRPr lang="en-IN" dirty="0"/>
          </a:p>
          <a:p>
            <a:pPr marL="0" indent="0">
              <a:buNone/>
            </a:pPr>
            <a:endParaRPr lang="en-IN" dirty="0"/>
          </a:p>
          <a:p>
            <a:pPr lvl="1"/>
            <a:r>
              <a:rPr lang="en-IN" dirty="0"/>
              <a:t>The top k densest</a:t>
            </a:r>
            <a:r>
              <a:rPr lang="en-IN" i="1" dirty="0"/>
              <a:t> </a:t>
            </a:r>
            <a:r>
              <a:rPr lang="en-IN" dirty="0"/>
              <a:t>vertices are selected as the initial centroids {</a:t>
            </a:r>
            <a:r>
              <a:rPr lang="en-IN" i="1"/>
              <a:t>c</a:t>
            </a:r>
            <a:r>
              <a:rPr lang="en-IN" i="1" baseline="-25000"/>
              <a:t>1</a:t>
            </a:r>
            <a:r>
              <a:rPr lang="en-IN" i="1" baseline="30000"/>
              <a:t>0</a:t>
            </a:r>
            <a:r>
              <a:rPr lang="en-IN" dirty="0"/>
              <a:t>,</a:t>
            </a:r>
            <a:r>
              <a:rPr lang="en-IN"/>
              <a:t> </a:t>
            </a:r>
            <a:r>
              <a:rPr lang="en-IN" i="1"/>
              <a:t>c</a:t>
            </a:r>
            <a:r>
              <a:rPr lang="en-IN" i="1" baseline="-25000"/>
              <a:t>2</a:t>
            </a:r>
            <a:r>
              <a:rPr lang="en-IN" i="1" baseline="30000"/>
              <a:t>0</a:t>
            </a:r>
            <a:r>
              <a:rPr lang="en-IN"/>
              <a:t>,..,</a:t>
            </a:r>
            <a:r>
              <a:rPr lang="en-IN" dirty="0"/>
              <a:t> </a:t>
            </a:r>
            <a:r>
              <a:rPr lang="en-IN" i="1"/>
              <a:t>c</a:t>
            </a:r>
            <a:r>
              <a:rPr lang="en-IN" i="1" baseline="-25000"/>
              <a:t>k</a:t>
            </a:r>
            <a:r>
              <a:rPr lang="en-IN" i="1" baseline="30000"/>
              <a:t>0</a:t>
            </a:r>
            <a:r>
              <a:rPr lang="en-IN" i="1"/>
              <a:t> </a:t>
            </a:r>
            <a:r>
              <a:rPr lang="en-IN"/>
              <a:t>}</a:t>
            </a:r>
            <a:r>
              <a:rPr lang="en-IN" dirty="0"/>
              <a:t> </a:t>
            </a:r>
          </a:p>
          <a:p>
            <a:endParaRPr lang="en-US" dirty="0"/>
          </a:p>
        </p:txBody>
      </p:sp>
      <p:pic>
        <p:nvPicPr>
          <p:cNvPr id="5" name="Picture 4">
            <a:extLst>
              <a:ext uri="{FF2B5EF4-FFF2-40B4-BE49-F238E27FC236}">
                <a16:creationId xmlns:a16="http://schemas.microsoft.com/office/drawing/2014/main" id="{C782B6DF-C90B-F042-87FF-08C5BEE699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4145" y="2665973"/>
            <a:ext cx="3009281" cy="882031"/>
          </a:xfrm>
          <a:prstGeom prst="rect">
            <a:avLst/>
          </a:prstGeom>
        </p:spPr>
      </p:pic>
      <p:pic>
        <p:nvPicPr>
          <p:cNvPr id="7" name="Picture 6">
            <a:extLst>
              <a:ext uri="{FF2B5EF4-FFF2-40B4-BE49-F238E27FC236}">
                <a16:creationId xmlns:a16="http://schemas.microsoft.com/office/drawing/2014/main" id="{8476ADE1-0EA0-814A-8947-69F4B37F94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6656" y="4264547"/>
            <a:ext cx="4597386" cy="958192"/>
          </a:xfrm>
          <a:prstGeom prst="rect">
            <a:avLst/>
          </a:prstGeom>
        </p:spPr>
      </p:pic>
    </p:spTree>
    <p:extLst>
      <p:ext uri="{BB962C8B-B14F-4D97-AF65-F5344CB8AC3E}">
        <p14:creationId xmlns:p14="http://schemas.microsoft.com/office/powerpoint/2010/main" val="20420103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39B4A-FF67-F243-AC57-7DC604B41C1A}"/>
              </a:ext>
            </a:extLst>
          </p:cNvPr>
          <p:cNvSpPr>
            <a:spLocks noGrp="1"/>
          </p:cNvSpPr>
          <p:nvPr>
            <p:ph type="title"/>
          </p:nvPr>
        </p:nvSpPr>
        <p:spPr>
          <a:xfrm>
            <a:off x="838200" y="365125"/>
            <a:ext cx="10515600" cy="749997"/>
          </a:xfrm>
        </p:spPr>
        <p:txBody>
          <a:bodyPr/>
          <a:lstStyle/>
          <a:p>
            <a:r>
              <a:rPr lang="en-IN" b="1" dirty="0"/>
              <a:t>Clustering Process (K-mean)</a:t>
            </a:r>
            <a:endParaRPr lang="en-US" b="1"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B829B7A-F9C1-834D-B6B8-3542EB135572}"/>
                  </a:ext>
                </a:extLst>
              </p:cNvPr>
              <p:cNvSpPr>
                <a:spLocks noGrp="1"/>
              </p:cNvSpPr>
              <p:nvPr>
                <p:ph idx="1"/>
              </p:nvPr>
            </p:nvSpPr>
            <p:spPr>
              <a:xfrm>
                <a:off x="838200" y="1237785"/>
                <a:ext cx="10515600" cy="4939178"/>
              </a:xfrm>
            </p:spPr>
            <p:txBody>
              <a:bodyPr/>
              <a:lstStyle/>
              <a:p>
                <a:pPr>
                  <a:lnSpc>
                    <a:spcPct val="80000"/>
                  </a:lnSpc>
                </a:pPr>
                <a:r>
                  <a:rPr lang="en-IN" dirty="0"/>
                  <a:t>Assign each vertex </a:t>
                </a:r>
                <a:r>
                  <a:rPr lang="en-IN" i="1" dirty="0"/>
                  <a:t>v</a:t>
                </a:r>
                <a:r>
                  <a:rPr lang="en-IN" i="1" baseline="-25000" dirty="0"/>
                  <a:t>i</a:t>
                </a:r>
                <a:r>
                  <a:rPr lang="en-IN" i="1" dirty="0"/>
                  <a:t> </a:t>
                </a:r>
                <a:r>
                  <a:rPr lang="en-IN" dirty="0"/>
                  <a:t>∈ </a:t>
                </a:r>
                <a:r>
                  <a:rPr lang="en-IN" i="1" dirty="0"/>
                  <a:t>V </a:t>
                </a:r>
                <a:r>
                  <a:rPr lang="en-IN" dirty="0"/>
                  <a:t>to its closest centroid.</a:t>
                </a:r>
              </a:p>
              <a:p>
                <a:pPr>
                  <a:lnSpc>
                    <a:spcPct val="80000"/>
                  </a:lnSpc>
                </a:pPr>
                <a:r>
                  <a:rPr lang="en-IN" dirty="0"/>
                  <a:t>Closeness is defined by the largest random walk of centroid from </a:t>
                </a:r>
                <a:r>
                  <a:rPr lang="en-IN" i="1" dirty="0"/>
                  <a:t>v</a:t>
                </a:r>
                <a:r>
                  <a:rPr lang="en-IN" i="1" baseline="-25000" dirty="0"/>
                  <a:t>i</a:t>
                </a:r>
                <a:endParaRPr lang="en-IN" i="1" dirty="0"/>
              </a:p>
              <a:p>
                <a:pPr>
                  <a:lnSpc>
                    <a:spcPct val="80000"/>
                  </a:lnSpc>
                </a:pPr>
                <a:endParaRPr lang="en-IN" dirty="0"/>
              </a:p>
              <a:p>
                <a:pPr>
                  <a:lnSpc>
                    <a:spcPct val="80000"/>
                  </a:lnSpc>
                </a:pPr>
                <a:endParaRPr lang="en-IN" dirty="0"/>
              </a:p>
              <a:p>
                <a:pPr>
                  <a:lnSpc>
                    <a:spcPct val="80000"/>
                  </a:lnSpc>
                </a:pPr>
                <a:r>
                  <a:rPr lang="en-IN" dirty="0"/>
                  <a:t>Update the centroids with the most centrally located vertex in each cluster as follows</a:t>
                </a:r>
              </a:p>
              <a:p>
                <a:pPr lvl="1">
                  <a:lnSpc>
                    <a:spcPct val="80000"/>
                  </a:lnSpc>
                </a:pPr>
                <a:r>
                  <a:rPr lang="en-IN" dirty="0"/>
                  <a:t>First we compute the average point </a:t>
                </a:r>
                <a14:m>
                  <m:oMath xmlns:m="http://schemas.openxmlformats.org/officeDocument/2006/math">
                    <m:bar>
                      <m:barPr>
                        <m:pos m:val="top"/>
                        <m:ctrlPr>
                          <a:rPr lang="en-IN" i="1" dirty="0" smtClean="0">
                            <a:latin typeface="Cambria Math" panose="02040503050406030204" pitchFamily="18" charset="0"/>
                          </a:rPr>
                        </m:ctrlPr>
                      </m:barPr>
                      <m:e>
                        <m:r>
                          <a:rPr lang="en-IN" i="1" dirty="0">
                            <a:latin typeface="Cambria Math" panose="02040503050406030204" pitchFamily="18" charset="0"/>
                          </a:rPr>
                          <m:t>𝑣</m:t>
                        </m:r>
                        <m:r>
                          <a:rPr lang="en-IN" i="1" baseline="-25000" dirty="0">
                            <a:latin typeface="Cambria Math" panose="02040503050406030204" pitchFamily="18" charset="0"/>
                          </a:rPr>
                          <m:t>𝑖</m:t>
                        </m:r>
                      </m:e>
                    </m:bar>
                  </m:oMath>
                </a14:m>
                <a:r>
                  <a:rPr lang="en-IN" i="1" dirty="0"/>
                  <a:t> </a:t>
                </a:r>
                <a:r>
                  <a:rPr lang="en-IN" dirty="0"/>
                  <a:t>of a cluster </a:t>
                </a:r>
                <a:r>
                  <a:rPr lang="en-IN" i="1" dirty="0"/>
                  <a:t>V</a:t>
                </a:r>
                <a:r>
                  <a:rPr lang="en-IN" i="1" baseline="-25000" dirty="0"/>
                  <a:t>i</a:t>
                </a:r>
                <a:r>
                  <a:rPr lang="en-IN" i="1" dirty="0"/>
                  <a:t> </a:t>
                </a:r>
                <a:r>
                  <a:rPr lang="en-IN" dirty="0"/>
                  <a:t>in terms of random walk distance as</a:t>
                </a:r>
                <a:r>
                  <a:rPr lang="en-IN"/>
                  <a:t>:</a:t>
                </a:r>
                <a:endParaRPr lang="en-IN" dirty="0"/>
              </a:p>
              <a:p>
                <a:pPr lvl="1">
                  <a:lnSpc>
                    <a:spcPct val="80000"/>
                  </a:lnSpc>
                </a:pPr>
                <a:endParaRPr lang="en-IN" dirty="0"/>
              </a:p>
              <a:p>
                <a:pPr lvl="1">
                  <a:lnSpc>
                    <a:spcPct val="80000"/>
                  </a:lnSpc>
                </a:pPr>
                <a:endParaRPr lang="en-IN" dirty="0"/>
              </a:p>
              <a:p>
                <a:pPr lvl="1">
                  <a:lnSpc>
                    <a:spcPct val="80000"/>
                  </a:lnSpc>
                </a:pPr>
                <a:endParaRPr lang="en-IN" dirty="0"/>
              </a:p>
              <a:p>
                <a:pPr lvl="1">
                  <a:lnSpc>
                    <a:spcPct val="80000"/>
                  </a:lnSpc>
                </a:pPr>
                <a:r>
                  <a:rPr lang="en-IN" dirty="0"/>
                  <a:t>The </a:t>
                </a:r>
                <a:r>
                  <a:rPr lang="en-IN"/>
                  <a:t>new centroid c</a:t>
                </a:r>
                <a:r>
                  <a:rPr lang="en-IN" baseline="-25000"/>
                  <a:t>i</a:t>
                </a:r>
                <a:r>
                  <a:rPr lang="en-IN" baseline="30000"/>
                  <a:t>t+1</a:t>
                </a:r>
                <a:r>
                  <a:rPr lang="en-IN"/>
                  <a:t> </a:t>
                </a:r>
                <a:r>
                  <a:rPr lang="en-IN" dirty="0"/>
                  <a:t>in cluster V</a:t>
                </a:r>
                <a:r>
                  <a:rPr lang="en-IN" baseline="-25000" dirty="0"/>
                  <a:t>i</a:t>
                </a:r>
                <a:r>
                  <a:rPr lang="en-IN" dirty="0"/>
                  <a:t> </a:t>
                </a:r>
                <a:r>
                  <a:rPr lang="en-IN"/>
                  <a:t>is calculated as</a:t>
                </a:r>
                <a:r>
                  <a:rPr lang="en-IN" dirty="0"/>
                  <a:t>:</a:t>
                </a:r>
              </a:p>
              <a:p>
                <a:pPr lvl="2">
                  <a:lnSpc>
                    <a:spcPct val="80000"/>
                  </a:lnSpc>
                </a:pPr>
                <a:endParaRPr lang="en-IN" dirty="0"/>
              </a:p>
              <a:p>
                <a:pPr lvl="1">
                  <a:lnSpc>
                    <a:spcPct val="80000"/>
                  </a:lnSpc>
                </a:pPr>
                <a:endParaRPr lang="en-IN" dirty="0"/>
              </a:p>
              <a:p>
                <a:pPr>
                  <a:lnSpc>
                    <a:spcPct val="80000"/>
                  </a:lnSpc>
                </a:pPr>
                <a:endParaRPr lang="en-US" dirty="0"/>
              </a:p>
            </p:txBody>
          </p:sp>
        </mc:Choice>
        <mc:Fallback xmlns="">
          <p:sp>
            <p:nvSpPr>
              <p:cNvPr id="3" name="Content Placeholder 2">
                <a:extLst>
                  <a:ext uri="{FF2B5EF4-FFF2-40B4-BE49-F238E27FC236}">
                    <a16:creationId xmlns:a16="http://schemas.microsoft.com/office/drawing/2014/main" id="{0B829B7A-F9C1-834D-B6B8-3542EB135572}"/>
                  </a:ext>
                </a:extLst>
              </p:cNvPr>
              <p:cNvSpPr>
                <a:spLocks noGrp="1" noRot="1" noChangeAspect="1" noMove="1" noResize="1" noEditPoints="1" noAdjustHandles="1" noChangeArrowheads="1" noChangeShapeType="1" noTextEdit="1"/>
              </p:cNvSpPr>
              <p:nvPr>
                <p:ph idx="1"/>
              </p:nvPr>
            </p:nvSpPr>
            <p:spPr>
              <a:xfrm>
                <a:off x="838200" y="1237785"/>
                <a:ext cx="10515600" cy="4939178"/>
              </a:xfrm>
              <a:blipFill>
                <a:blip r:embed="rId2"/>
                <a:stretch>
                  <a:fillRect l="-965" t="-2564"/>
                </a:stretch>
              </a:blipFill>
            </p:spPr>
            <p:txBody>
              <a:bodyPr/>
              <a:lstStyle/>
              <a:p>
                <a:r>
                  <a:rPr lang="en-US">
                    <a:noFill/>
                  </a:rPr>
                  <a:t> </a:t>
                </a:r>
              </a:p>
            </p:txBody>
          </p:sp>
        </mc:Fallback>
      </mc:AlternateContent>
      <p:pic>
        <p:nvPicPr>
          <p:cNvPr id="1026" name="Picture 2" descr="page17image3836704">
            <a:extLst>
              <a:ext uri="{FF2B5EF4-FFF2-40B4-BE49-F238E27FC236}">
                <a16:creationId xmlns:a16="http://schemas.microsoft.com/office/drawing/2014/main" id="{B007A1C1-DE68-5742-9C3A-C1E394CAE2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2400"/>
            <a:ext cx="368300" cy="3175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653774F6-467A-5D4E-8190-6F6A2655CB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1898" y="2095809"/>
            <a:ext cx="4114800" cy="1016000"/>
          </a:xfrm>
          <a:prstGeom prst="rect">
            <a:avLst/>
          </a:prstGeom>
        </p:spPr>
      </p:pic>
      <p:pic>
        <p:nvPicPr>
          <p:cNvPr id="8" name="Picture 7">
            <a:extLst>
              <a:ext uri="{FF2B5EF4-FFF2-40B4-BE49-F238E27FC236}">
                <a16:creationId xmlns:a16="http://schemas.microsoft.com/office/drawing/2014/main" id="{67EB2CF7-7083-544D-9F18-C656E61FF5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01898" y="4340553"/>
            <a:ext cx="5345616" cy="1088387"/>
          </a:xfrm>
          <a:prstGeom prst="rect">
            <a:avLst/>
          </a:prstGeom>
        </p:spPr>
      </p:pic>
      <p:pic>
        <p:nvPicPr>
          <p:cNvPr id="10" name="Picture 9">
            <a:extLst>
              <a:ext uri="{FF2B5EF4-FFF2-40B4-BE49-F238E27FC236}">
                <a16:creationId xmlns:a16="http://schemas.microsoft.com/office/drawing/2014/main" id="{901F5586-E52A-FD48-B74D-66307B394CC7}"/>
              </a:ext>
            </a:extLst>
          </p:cNvPr>
          <p:cNvPicPr>
            <a:picLocks/>
          </p:cNvPicPr>
          <p:nvPr/>
        </p:nvPicPr>
        <p:blipFill>
          <a:blip r:embed="rId6">
            <a:extLst>
              <a:ext uri="{28A0092B-C50C-407E-A947-70E740481C1C}">
                <a14:useLocalDpi xmlns:a14="http://schemas.microsoft.com/office/drawing/2010/main" val="0"/>
              </a:ext>
            </a:extLst>
          </a:blip>
          <a:stretch>
            <a:fillRect/>
          </a:stretch>
        </p:blipFill>
        <p:spPr>
          <a:xfrm>
            <a:off x="7778131" y="5428940"/>
            <a:ext cx="3923999" cy="684000"/>
          </a:xfrm>
          <a:prstGeom prst="rect">
            <a:avLst/>
          </a:prstGeom>
        </p:spPr>
      </p:pic>
    </p:spTree>
    <p:extLst>
      <p:ext uri="{BB962C8B-B14F-4D97-AF65-F5344CB8AC3E}">
        <p14:creationId xmlns:p14="http://schemas.microsoft.com/office/powerpoint/2010/main" val="15262917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25C0E-0184-5545-B3FE-5AFE68284703}"/>
              </a:ext>
            </a:extLst>
          </p:cNvPr>
          <p:cNvSpPr>
            <a:spLocks noGrp="1"/>
          </p:cNvSpPr>
          <p:nvPr>
            <p:ph type="title"/>
          </p:nvPr>
        </p:nvSpPr>
        <p:spPr>
          <a:xfrm>
            <a:off x="838200" y="365126"/>
            <a:ext cx="10515600" cy="1039928"/>
          </a:xfrm>
        </p:spPr>
        <p:txBody>
          <a:bodyPr>
            <a:normAutofit fontScale="90000"/>
          </a:bodyPr>
          <a:lstStyle/>
          <a:p>
            <a:r>
              <a:rPr lang="en-IN" b="1" dirty="0"/>
              <a:t>Weight Self-Adjustment </a:t>
            </a:r>
            <a:br>
              <a:rPr lang="en-IN" dirty="0"/>
            </a:br>
            <a:endParaRPr lang="en-US" b="1" dirty="0"/>
          </a:p>
        </p:txBody>
      </p:sp>
      <p:sp>
        <p:nvSpPr>
          <p:cNvPr id="3" name="Content Placeholder 2">
            <a:extLst>
              <a:ext uri="{FF2B5EF4-FFF2-40B4-BE49-F238E27FC236}">
                <a16:creationId xmlns:a16="http://schemas.microsoft.com/office/drawing/2014/main" id="{742E70A4-FED4-AC40-927F-07B22D0D1F9A}"/>
              </a:ext>
            </a:extLst>
          </p:cNvPr>
          <p:cNvSpPr>
            <a:spLocks noGrp="1"/>
          </p:cNvSpPr>
          <p:nvPr>
            <p:ph idx="1"/>
          </p:nvPr>
        </p:nvSpPr>
        <p:spPr>
          <a:xfrm>
            <a:off x="838200" y="1014761"/>
            <a:ext cx="10515600" cy="5162202"/>
          </a:xfrm>
        </p:spPr>
        <p:txBody>
          <a:bodyPr/>
          <a:lstStyle/>
          <a:p>
            <a:r>
              <a:rPr lang="en-IN" dirty="0"/>
              <a:t>We fix </a:t>
            </a:r>
            <a:r>
              <a:rPr lang="el-GR" dirty="0"/>
              <a:t>ω</a:t>
            </a:r>
            <a:r>
              <a:rPr lang="el-GR" baseline="-25000" dirty="0"/>
              <a:t>0</a:t>
            </a:r>
            <a:r>
              <a:rPr lang="el-GR" dirty="0"/>
              <a:t> = 1.0 </a:t>
            </a:r>
            <a:r>
              <a:rPr lang="en-IN" dirty="0"/>
              <a:t>which is the structure edge weight and iteratively adjust the attribute weights {</a:t>
            </a:r>
            <a:r>
              <a:rPr lang="el-GR" dirty="0"/>
              <a:t>ω</a:t>
            </a:r>
            <a:r>
              <a:rPr lang="el-GR" baseline="-25000" dirty="0"/>
              <a:t>1</a:t>
            </a:r>
            <a:r>
              <a:rPr lang="el-GR" dirty="0"/>
              <a:t>,...,ω</a:t>
            </a:r>
            <a:r>
              <a:rPr lang="en-IN" i="1" baseline="-25000" dirty="0"/>
              <a:t>m</a:t>
            </a:r>
            <a:r>
              <a:rPr lang="en-IN" dirty="0"/>
              <a:t>} relative to </a:t>
            </a:r>
            <a:r>
              <a:rPr lang="el-GR" dirty="0"/>
              <a:t>ω</a:t>
            </a:r>
            <a:r>
              <a:rPr lang="el-GR" baseline="-25000" dirty="0"/>
              <a:t>0</a:t>
            </a:r>
            <a:r>
              <a:rPr lang="en-US" baseline="-25000" dirty="0"/>
              <a:t>.</a:t>
            </a:r>
          </a:p>
          <a:p>
            <a:r>
              <a:rPr lang="en-IN" dirty="0"/>
              <a:t>In the </a:t>
            </a:r>
            <a:r>
              <a:rPr lang="en-IN" i="1" dirty="0" err="1"/>
              <a:t>t</a:t>
            </a:r>
            <a:r>
              <a:rPr lang="en-IN" i="1" baseline="30000" dirty="0" err="1"/>
              <a:t>th</a:t>
            </a:r>
            <a:r>
              <a:rPr lang="en-IN" i="1" dirty="0"/>
              <a:t> </a:t>
            </a:r>
            <a:r>
              <a:rPr lang="en-IN" dirty="0"/>
              <a:t>iteration the attribute weights are </a:t>
            </a:r>
            <a:r>
              <a:rPr lang="el-GR" dirty="0"/>
              <a:t>{ω</a:t>
            </a:r>
            <a:r>
              <a:rPr lang="en-IN" i="1" baseline="30000" dirty="0"/>
              <a:t>t</a:t>
            </a:r>
            <a:r>
              <a:rPr lang="en-IN" baseline="-25000" dirty="0"/>
              <a:t>1</a:t>
            </a:r>
            <a:r>
              <a:rPr lang="en-IN" dirty="0"/>
              <a:t>, . . . , </a:t>
            </a:r>
            <a:r>
              <a:rPr lang="el-GR" dirty="0"/>
              <a:t>ω</a:t>
            </a:r>
            <a:r>
              <a:rPr lang="en-IN" i="1" baseline="30000" dirty="0"/>
              <a:t>t</a:t>
            </a:r>
            <a:r>
              <a:rPr lang="en-IN" i="1" baseline="-25000" dirty="0"/>
              <a:t>m</a:t>
            </a:r>
            <a:r>
              <a:rPr lang="en-IN" dirty="0"/>
              <a:t>} </a:t>
            </a:r>
          </a:p>
          <a:p>
            <a:pPr marL="0" indent="0">
              <a:buNone/>
            </a:pPr>
            <a:endParaRPr lang="en-IN" dirty="0"/>
          </a:p>
          <a:p>
            <a:pPr marL="0" indent="0">
              <a:buNone/>
            </a:pPr>
            <a:endParaRPr lang="en-IN" dirty="0"/>
          </a:p>
          <a:p>
            <a:r>
              <a:rPr lang="en-IN" dirty="0"/>
              <a:t>Weight increment △</a:t>
            </a:r>
            <a:r>
              <a:rPr lang="el-GR" dirty="0"/>
              <a:t>ω</a:t>
            </a:r>
            <a:r>
              <a:rPr lang="en-IN" i="1" baseline="-25000" dirty="0" err="1"/>
              <a:t>i</a:t>
            </a:r>
            <a:r>
              <a:rPr lang="en-IN" i="1" dirty="0"/>
              <a:t>  </a:t>
            </a:r>
            <a:r>
              <a:rPr lang="en-IN" dirty="0"/>
              <a:t>is determined by majority vote mechanism, the larger number of vertices which share attribute values, the larger △</a:t>
            </a:r>
            <a:r>
              <a:rPr lang="el-GR" dirty="0"/>
              <a:t>ω</a:t>
            </a:r>
            <a:r>
              <a:rPr lang="en-IN" i="1" baseline="30000" dirty="0" err="1"/>
              <a:t>t</a:t>
            </a:r>
            <a:r>
              <a:rPr lang="en-IN" i="1" baseline="-25000" dirty="0" err="1"/>
              <a:t>i</a:t>
            </a:r>
            <a:r>
              <a:rPr lang="en-IN" i="1" dirty="0"/>
              <a:t> </a:t>
            </a:r>
            <a:endParaRPr lang="en-IN" dirty="0"/>
          </a:p>
          <a:p>
            <a:endParaRPr lang="el-GR" dirty="0"/>
          </a:p>
          <a:p>
            <a:endParaRPr lang="en-US" dirty="0"/>
          </a:p>
        </p:txBody>
      </p:sp>
      <p:pic>
        <p:nvPicPr>
          <p:cNvPr id="5" name="Picture 4">
            <a:extLst>
              <a:ext uri="{FF2B5EF4-FFF2-40B4-BE49-F238E27FC236}">
                <a16:creationId xmlns:a16="http://schemas.microsoft.com/office/drawing/2014/main" id="{60A07D05-4548-5244-81E3-155F592AB4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6205" y="2480249"/>
            <a:ext cx="3118752" cy="1046722"/>
          </a:xfrm>
          <a:prstGeom prst="rect">
            <a:avLst/>
          </a:prstGeom>
        </p:spPr>
      </p:pic>
      <p:pic>
        <p:nvPicPr>
          <p:cNvPr id="7" name="Picture 6">
            <a:extLst>
              <a:ext uri="{FF2B5EF4-FFF2-40B4-BE49-F238E27FC236}">
                <a16:creationId xmlns:a16="http://schemas.microsoft.com/office/drawing/2014/main" id="{FCB5ECE9-1F41-DA41-8A1A-A4683C3C0B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9650" y="4418692"/>
            <a:ext cx="7632700" cy="1612900"/>
          </a:xfrm>
          <a:prstGeom prst="rect">
            <a:avLst/>
          </a:prstGeom>
        </p:spPr>
      </p:pic>
    </p:spTree>
    <p:extLst>
      <p:ext uri="{BB962C8B-B14F-4D97-AF65-F5344CB8AC3E}">
        <p14:creationId xmlns:p14="http://schemas.microsoft.com/office/powerpoint/2010/main" val="16396847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F5561-1CD0-EA41-ADAD-5B0F7232881C}"/>
              </a:ext>
            </a:extLst>
          </p:cNvPr>
          <p:cNvSpPr>
            <a:spLocks noGrp="1"/>
          </p:cNvSpPr>
          <p:nvPr>
            <p:ph type="title"/>
          </p:nvPr>
        </p:nvSpPr>
        <p:spPr>
          <a:xfrm>
            <a:off x="838200" y="365126"/>
            <a:ext cx="10515600" cy="1129138"/>
          </a:xfrm>
        </p:spPr>
        <p:txBody>
          <a:bodyPr>
            <a:normAutofit fontScale="90000"/>
          </a:bodyPr>
          <a:lstStyle/>
          <a:p>
            <a:r>
              <a:rPr lang="en-IN" b="1" dirty="0"/>
              <a:t>Experimental Evaluation </a:t>
            </a:r>
            <a:br>
              <a:rPr lang="en-IN" dirty="0"/>
            </a:br>
            <a:endParaRPr lang="en-US"/>
          </a:p>
        </p:txBody>
      </p:sp>
      <p:sp>
        <p:nvSpPr>
          <p:cNvPr id="3" name="Content Placeholder 2">
            <a:extLst>
              <a:ext uri="{FF2B5EF4-FFF2-40B4-BE49-F238E27FC236}">
                <a16:creationId xmlns:a16="http://schemas.microsoft.com/office/drawing/2014/main" id="{B8711017-FA20-7C43-B3F2-FC45E221BDA5}"/>
              </a:ext>
            </a:extLst>
          </p:cNvPr>
          <p:cNvSpPr>
            <a:spLocks noGrp="1"/>
          </p:cNvSpPr>
          <p:nvPr>
            <p:ph idx="1"/>
          </p:nvPr>
        </p:nvSpPr>
        <p:spPr>
          <a:xfrm>
            <a:off x="838200" y="1037064"/>
            <a:ext cx="10515600" cy="5820936"/>
          </a:xfrm>
        </p:spPr>
        <p:txBody>
          <a:bodyPr>
            <a:normAutofit fontScale="85000" lnSpcReduction="10000"/>
          </a:bodyPr>
          <a:lstStyle/>
          <a:p>
            <a:r>
              <a:rPr lang="en-IN" dirty="0"/>
              <a:t>Political Blogs Dataset</a:t>
            </a:r>
            <a:r>
              <a:rPr lang="en-IN"/>
              <a:t>: </a:t>
            </a:r>
          </a:p>
          <a:p>
            <a:pPr lvl="1"/>
            <a:r>
              <a:rPr lang="en-IN"/>
              <a:t>1490 </a:t>
            </a:r>
            <a:r>
              <a:rPr lang="en-IN" dirty="0"/>
              <a:t>vertices, 19090 edges, </a:t>
            </a:r>
            <a:r>
              <a:rPr lang="en-IN"/>
              <a:t>one attribute (</a:t>
            </a:r>
            <a:r>
              <a:rPr lang="en-IN" i="1" dirty="0"/>
              <a:t>political </a:t>
            </a:r>
            <a:r>
              <a:rPr lang="en-IN" i="1"/>
              <a:t>leaning</a:t>
            </a:r>
            <a:r>
              <a:rPr lang="en-IN"/>
              <a:t>)</a:t>
            </a:r>
          </a:p>
          <a:p>
            <a:pPr lvl="1"/>
            <a:r>
              <a:rPr lang="en-IN">
                <a:hlinkClick r:id="rId2"/>
              </a:rPr>
              <a:t>Political Blogs Dataset</a:t>
            </a:r>
            <a:br>
              <a:rPr lang="en-IN"/>
            </a:br>
            <a:endParaRPr lang="en-IN"/>
          </a:p>
          <a:p>
            <a:r>
              <a:rPr lang="en-IN"/>
              <a:t>DBLP Dataset </a:t>
            </a:r>
          </a:p>
          <a:p>
            <a:pPr lvl="1"/>
            <a:r>
              <a:rPr lang="en-IN" dirty="0"/>
              <a:t>5000 vertices, 16010 edges, two attributes </a:t>
            </a:r>
            <a:r>
              <a:rPr lang="en-IN" i="1" dirty="0"/>
              <a:t>prolific</a:t>
            </a:r>
            <a:r>
              <a:rPr lang="en-IN" dirty="0"/>
              <a:t> and </a:t>
            </a:r>
            <a:r>
              <a:rPr lang="en-IN" i="1"/>
              <a:t>topic</a:t>
            </a:r>
            <a:endParaRPr lang="en-IN" i="1" dirty="0"/>
          </a:p>
          <a:p>
            <a:pPr marL="0" indent="0">
              <a:buNone/>
            </a:pPr>
            <a:endParaRPr lang="en-IN" i="1" dirty="0"/>
          </a:p>
          <a:p>
            <a:r>
              <a:rPr lang="en-IN"/>
              <a:t>Evaluation Measures </a:t>
            </a:r>
          </a:p>
          <a:p>
            <a:pPr lvl="1"/>
            <a:r>
              <a:rPr lang="en-IN" dirty="0"/>
              <a:t>Two measures of </a:t>
            </a:r>
            <a:r>
              <a:rPr lang="en-IN" i="1" dirty="0"/>
              <a:t>density </a:t>
            </a:r>
            <a:r>
              <a:rPr lang="en-IN" dirty="0"/>
              <a:t>and </a:t>
            </a:r>
            <a:r>
              <a:rPr lang="en-IN" i="1" dirty="0"/>
              <a:t>entropy </a:t>
            </a:r>
            <a:r>
              <a:rPr lang="en-IN" dirty="0"/>
              <a:t>are used </a:t>
            </a:r>
            <a:r>
              <a:rPr lang="en-IN"/>
              <a:t>to </a:t>
            </a:r>
            <a:r>
              <a:rPr lang="en-IN" dirty="0"/>
              <a:t>evaluate the quality of clusters {V</a:t>
            </a:r>
            <a:r>
              <a:rPr lang="en-IN" baseline="-25000" dirty="0"/>
              <a:t>i</a:t>
            </a:r>
            <a:r>
              <a:rPr lang="en-IN" dirty="0"/>
              <a:t>}</a:t>
            </a:r>
            <a:r>
              <a:rPr lang="en-IN" baseline="-25000" dirty="0" err="1"/>
              <a:t>i</a:t>
            </a:r>
            <a:r>
              <a:rPr lang="en-IN" baseline="-25000"/>
              <a:t>=1</a:t>
            </a:r>
            <a:r>
              <a:rPr lang="en-IN" baseline="30000"/>
              <a:t>k</a:t>
            </a:r>
          </a:p>
          <a:p>
            <a:pPr lvl="1"/>
            <a:endParaRPr lang="en-IN" baseline="30000" dirty="0"/>
          </a:p>
          <a:p>
            <a:pPr lvl="2"/>
            <a:r>
              <a:rPr lang="en-IN" i="1" dirty="0"/>
              <a:t>density</a:t>
            </a:r>
            <a:r>
              <a:rPr lang="en-IN" dirty="0"/>
              <a:t>({V</a:t>
            </a:r>
            <a:r>
              <a:rPr lang="en-IN" baseline="-25000" dirty="0"/>
              <a:t>i</a:t>
            </a:r>
            <a:r>
              <a:rPr lang="en-IN" dirty="0"/>
              <a:t>}</a:t>
            </a:r>
            <a:r>
              <a:rPr lang="en-IN" baseline="-25000" dirty="0" err="1"/>
              <a:t>i</a:t>
            </a:r>
            <a:r>
              <a:rPr lang="en-IN" baseline="-25000"/>
              <a:t>=1</a:t>
            </a:r>
            <a:r>
              <a:rPr lang="en-IN" baseline="30000"/>
              <a:t>k</a:t>
            </a:r>
            <a:r>
              <a:rPr lang="en-IN"/>
              <a:t>) = </a:t>
            </a:r>
            <a:endParaRPr lang="en-IN" dirty="0"/>
          </a:p>
          <a:p>
            <a:pPr lvl="2"/>
            <a:endParaRPr lang="en-IN" dirty="0"/>
          </a:p>
          <a:p>
            <a:pPr lvl="2"/>
            <a:endParaRPr lang="en-IN" dirty="0"/>
          </a:p>
          <a:p>
            <a:pPr lvl="2"/>
            <a:endParaRPr lang="en-IN" dirty="0"/>
          </a:p>
          <a:p>
            <a:pPr lvl="2"/>
            <a:r>
              <a:rPr lang="en-IN" i="1" dirty="0"/>
              <a:t>entropy</a:t>
            </a:r>
            <a:r>
              <a:rPr lang="en-IN" dirty="0"/>
              <a:t>({V</a:t>
            </a:r>
            <a:r>
              <a:rPr lang="en-IN" baseline="-25000" dirty="0"/>
              <a:t>i</a:t>
            </a:r>
            <a:r>
              <a:rPr lang="en-IN" dirty="0"/>
              <a:t>}</a:t>
            </a:r>
            <a:r>
              <a:rPr lang="en-IN" baseline="-25000" dirty="0" err="1"/>
              <a:t>i</a:t>
            </a:r>
            <a:r>
              <a:rPr lang="en-IN" baseline="-25000" dirty="0"/>
              <a:t>=1</a:t>
            </a:r>
            <a:r>
              <a:rPr lang="en-IN" baseline="30000" dirty="0"/>
              <a:t>k</a:t>
            </a:r>
            <a:r>
              <a:rPr lang="en-IN" dirty="0"/>
              <a:t>) =</a:t>
            </a:r>
          </a:p>
          <a:p>
            <a:pPr lvl="2"/>
            <a:endParaRPr lang="en-IN" dirty="0"/>
          </a:p>
          <a:p>
            <a:pPr lvl="2"/>
            <a:endParaRPr lang="en-IN" dirty="0"/>
          </a:p>
          <a:p>
            <a:pPr lvl="2"/>
            <a:r>
              <a:rPr lang="en-IN" dirty="0"/>
              <a:t> </a:t>
            </a:r>
            <a:r>
              <a:rPr lang="en-IN" i="1" dirty="0"/>
              <a:t>entropy(</a:t>
            </a:r>
            <a:r>
              <a:rPr lang="en-IN" i="1" dirty="0" err="1"/>
              <a:t>a</a:t>
            </a:r>
            <a:r>
              <a:rPr lang="en-IN" i="1" baseline="-25000" dirty="0" err="1"/>
              <a:t>i</a:t>
            </a:r>
            <a:r>
              <a:rPr lang="en-IN" i="1" baseline="-25000" dirty="0"/>
              <a:t> </a:t>
            </a:r>
            <a:r>
              <a:rPr lang="en-IN" i="1" dirty="0"/>
              <a:t>, </a:t>
            </a:r>
            <a:r>
              <a:rPr lang="en-IN" i="1" dirty="0" err="1"/>
              <a:t>V</a:t>
            </a:r>
            <a:r>
              <a:rPr lang="en-IN" i="1" baseline="-25000" dirty="0" err="1"/>
              <a:t>j</a:t>
            </a:r>
            <a:r>
              <a:rPr lang="en-IN" i="1"/>
              <a:t>)  = </a:t>
            </a:r>
            <a:r>
              <a:rPr lang="en-IN" i="1" dirty="0"/>
              <a:t>  </a:t>
            </a:r>
          </a:p>
          <a:p>
            <a:pPr marL="457200" lvl="1" indent="0">
              <a:buNone/>
            </a:pPr>
            <a:r>
              <a:rPr lang="en-IN" dirty="0"/>
              <a:t> </a:t>
            </a:r>
          </a:p>
          <a:p>
            <a:pPr lvl="1"/>
            <a:endParaRPr lang="en-IN" dirty="0"/>
          </a:p>
          <a:p>
            <a:pPr lvl="1"/>
            <a:endParaRPr lang="en-IN" dirty="0"/>
          </a:p>
          <a:p>
            <a:endParaRPr lang="en-US" dirty="0"/>
          </a:p>
        </p:txBody>
      </p:sp>
      <p:pic>
        <p:nvPicPr>
          <p:cNvPr id="5" name="Picture 4">
            <a:extLst>
              <a:ext uri="{FF2B5EF4-FFF2-40B4-BE49-F238E27FC236}">
                <a16:creationId xmlns:a16="http://schemas.microsoft.com/office/drawing/2014/main" id="{01A1193F-A0C8-1A42-8279-AA23EDF552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3387" y="4125951"/>
            <a:ext cx="4109259" cy="815277"/>
          </a:xfrm>
          <a:prstGeom prst="rect">
            <a:avLst/>
          </a:prstGeom>
        </p:spPr>
      </p:pic>
      <p:pic>
        <p:nvPicPr>
          <p:cNvPr id="9" name="Picture 8">
            <a:extLst>
              <a:ext uri="{FF2B5EF4-FFF2-40B4-BE49-F238E27FC236}">
                <a16:creationId xmlns:a16="http://schemas.microsoft.com/office/drawing/2014/main" id="{19B9EB91-784C-324E-9B98-847A154FD3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21075" y="5192199"/>
            <a:ext cx="3838962" cy="841933"/>
          </a:xfrm>
          <a:prstGeom prst="rect">
            <a:avLst/>
          </a:prstGeom>
        </p:spPr>
      </p:pic>
      <p:pic>
        <p:nvPicPr>
          <p:cNvPr id="11" name="Picture 10">
            <a:extLst>
              <a:ext uri="{FF2B5EF4-FFF2-40B4-BE49-F238E27FC236}">
                <a16:creationId xmlns:a16="http://schemas.microsoft.com/office/drawing/2014/main" id="{58E5190C-9304-3243-900C-26D890BE7C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21075" y="6056752"/>
            <a:ext cx="1476280" cy="649318"/>
          </a:xfrm>
          <a:prstGeom prst="rect">
            <a:avLst/>
          </a:prstGeom>
        </p:spPr>
      </p:pic>
    </p:spTree>
    <p:extLst>
      <p:ext uri="{BB962C8B-B14F-4D97-AF65-F5344CB8AC3E}">
        <p14:creationId xmlns:p14="http://schemas.microsoft.com/office/powerpoint/2010/main" val="5219000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C5497-0D8F-3C44-82A1-50F21B5691AD}"/>
              </a:ext>
            </a:extLst>
          </p:cNvPr>
          <p:cNvSpPr>
            <a:spLocks noGrp="1"/>
          </p:cNvSpPr>
          <p:nvPr>
            <p:ph type="title"/>
          </p:nvPr>
        </p:nvSpPr>
        <p:spPr/>
        <p:txBody>
          <a:bodyPr/>
          <a:lstStyle/>
          <a:p>
            <a:r>
              <a:rPr lang="en-IN" b="1" dirty="0"/>
              <a:t>Cluster Quality Comparison on Political Blogs </a:t>
            </a:r>
            <a:endParaRPr lang="en-US" b="1" dirty="0"/>
          </a:p>
        </p:txBody>
      </p:sp>
      <p:pic>
        <p:nvPicPr>
          <p:cNvPr id="4" name="Picture 3">
            <a:extLst>
              <a:ext uri="{FF2B5EF4-FFF2-40B4-BE49-F238E27FC236}">
                <a16:creationId xmlns:a16="http://schemas.microsoft.com/office/drawing/2014/main" id="{DE0FB99C-9DC2-904B-A9E3-FD6EDC1ADF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586" y="1420587"/>
            <a:ext cx="5373414" cy="5061858"/>
          </a:xfrm>
          <a:prstGeom prst="rect">
            <a:avLst/>
          </a:prstGeom>
        </p:spPr>
      </p:pic>
      <p:pic>
        <p:nvPicPr>
          <p:cNvPr id="6" name="Picture 5">
            <a:extLst>
              <a:ext uri="{FF2B5EF4-FFF2-40B4-BE49-F238E27FC236}">
                <a16:creationId xmlns:a16="http://schemas.microsoft.com/office/drawing/2014/main" id="{5E4F30DA-73E3-3046-A04E-DE567EDE01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4081" y="1334089"/>
            <a:ext cx="6077919" cy="5061858"/>
          </a:xfrm>
          <a:prstGeom prst="rect">
            <a:avLst/>
          </a:prstGeom>
        </p:spPr>
      </p:pic>
    </p:spTree>
    <p:extLst>
      <p:ext uri="{BB962C8B-B14F-4D97-AF65-F5344CB8AC3E}">
        <p14:creationId xmlns:p14="http://schemas.microsoft.com/office/powerpoint/2010/main" val="7882986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344F2-C52C-ED48-A9EB-85D6A2D6B01D}"/>
              </a:ext>
            </a:extLst>
          </p:cNvPr>
          <p:cNvSpPr>
            <a:spLocks noGrp="1"/>
          </p:cNvSpPr>
          <p:nvPr>
            <p:ph type="title"/>
          </p:nvPr>
        </p:nvSpPr>
        <p:spPr/>
        <p:txBody>
          <a:bodyPr/>
          <a:lstStyle/>
          <a:p>
            <a:r>
              <a:rPr lang="en-IN" b="1" dirty="0"/>
              <a:t>Cluster Quality Comparison on DBLP </a:t>
            </a:r>
            <a:endParaRPr lang="en-US" b="1" dirty="0"/>
          </a:p>
        </p:txBody>
      </p:sp>
      <p:pic>
        <p:nvPicPr>
          <p:cNvPr id="4" name="Picture 3">
            <a:extLst>
              <a:ext uri="{FF2B5EF4-FFF2-40B4-BE49-F238E27FC236}">
                <a16:creationId xmlns:a16="http://schemas.microsoft.com/office/drawing/2014/main" id="{3300EBD9-BBEC-D845-83C8-4F323EC951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206" y="1309840"/>
            <a:ext cx="5719323" cy="5335889"/>
          </a:xfrm>
          <a:prstGeom prst="rect">
            <a:avLst/>
          </a:prstGeom>
        </p:spPr>
      </p:pic>
      <p:pic>
        <p:nvPicPr>
          <p:cNvPr id="6" name="Picture 5">
            <a:extLst>
              <a:ext uri="{FF2B5EF4-FFF2-40B4-BE49-F238E27FC236}">
                <a16:creationId xmlns:a16="http://schemas.microsoft.com/office/drawing/2014/main" id="{24D61153-5355-6C4C-9414-A48A50133F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8529" y="1309840"/>
            <a:ext cx="5983602" cy="5323114"/>
          </a:xfrm>
          <a:prstGeom prst="rect">
            <a:avLst/>
          </a:prstGeom>
        </p:spPr>
      </p:pic>
    </p:spTree>
    <p:extLst>
      <p:ext uri="{BB962C8B-B14F-4D97-AF65-F5344CB8AC3E}">
        <p14:creationId xmlns:p14="http://schemas.microsoft.com/office/powerpoint/2010/main" val="39751318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19850-142E-DF49-A3AB-0B4A3A704C1B}"/>
              </a:ext>
            </a:extLst>
          </p:cNvPr>
          <p:cNvSpPr>
            <a:spLocks noGrp="1"/>
          </p:cNvSpPr>
          <p:nvPr>
            <p:ph type="title"/>
          </p:nvPr>
        </p:nvSpPr>
        <p:spPr/>
        <p:txBody>
          <a:bodyPr/>
          <a:lstStyle/>
          <a:p>
            <a:r>
              <a:rPr lang="en-IN" b="1" dirty="0"/>
              <a:t>Conclusions</a:t>
            </a:r>
            <a:r>
              <a:rPr lang="en-IN" dirty="0"/>
              <a:t> </a:t>
            </a:r>
            <a:br>
              <a:rPr lang="en-IN" dirty="0"/>
            </a:br>
            <a:endParaRPr lang="en-US" dirty="0"/>
          </a:p>
        </p:txBody>
      </p:sp>
      <p:sp>
        <p:nvSpPr>
          <p:cNvPr id="3" name="Content Placeholder 2">
            <a:extLst>
              <a:ext uri="{FF2B5EF4-FFF2-40B4-BE49-F238E27FC236}">
                <a16:creationId xmlns:a16="http://schemas.microsoft.com/office/drawing/2014/main" id="{26F24D2B-0944-C649-BD1A-6383AA549931}"/>
              </a:ext>
            </a:extLst>
          </p:cNvPr>
          <p:cNvSpPr>
            <a:spLocks noGrp="1"/>
          </p:cNvSpPr>
          <p:nvPr>
            <p:ph idx="1"/>
          </p:nvPr>
        </p:nvSpPr>
        <p:spPr/>
        <p:txBody>
          <a:bodyPr/>
          <a:lstStyle/>
          <a:p>
            <a:r>
              <a:rPr lang="en-IN"/>
              <a:t>Studied the problem of clustering graph with multiple attributes on the attribute augmented graph. </a:t>
            </a:r>
          </a:p>
          <a:p>
            <a:r>
              <a:rPr lang="en-IN" dirty="0"/>
              <a:t>A </a:t>
            </a:r>
            <a:r>
              <a:rPr lang="en-IN"/>
              <a:t>unified neighbourhood </a:t>
            </a:r>
            <a:r>
              <a:rPr lang="en-IN" dirty="0"/>
              <a:t>random walk distance measures vertex closeness on an attribute augmented </a:t>
            </a:r>
            <a:r>
              <a:rPr lang="en-IN"/>
              <a:t>graph</a:t>
            </a:r>
            <a:r>
              <a:rPr lang="en-IN" dirty="0"/>
              <a:t>.</a:t>
            </a:r>
            <a:r>
              <a:rPr lang="en-IN"/>
              <a:t> </a:t>
            </a:r>
          </a:p>
          <a:p>
            <a:r>
              <a:rPr lang="en-IN"/>
              <a:t>Automatically adjust the degree of contributions of different attributes towards the direction of clustering convergence</a:t>
            </a:r>
            <a:r>
              <a:rPr lang="en-IN" dirty="0"/>
              <a:t>.</a:t>
            </a:r>
            <a:endParaRPr lang="en-IN"/>
          </a:p>
          <a:p>
            <a:r>
              <a:rPr lang="en-IN" dirty="0"/>
              <a:t>Experimental results on two real graphs demonstrate </a:t>
            </a:r>
            <a:r>
              <a:rPr lang="en-IN"/>
              <a:t>that this </a:t>
            </a:r>
            <a:r>
              <a:rPr lang="en-IN" dirty="0"/>
              <a:t>method achieves a very good balance between structural and attribute similarities. </a:t>
            </a:r>
          </a:p>
          <a:p>
            <a:endParaRPr lang="en-IN" dirty="0"/>
          </a:p>
          <a:p>
            <a:endParaRPr lang="en-IN" dirty="0"/>
          </a:p>
          <a:p>
            <a:endParaRPr lang="en-IN" dirty="0"/>
          </a:p>
          <a:p>
            <a:pPr marL="0" indent="0">
              <a:buNone/>
            </a:pPr>
            <a:endParaRPr lang="en-IN" dirty="0"/>
          </a:p>
          <a:p>
            <a:endParaRPr lang="en-US"/>
          </a:p>
        </p:txBody>
      </p:sp>
    </p:spTree>
    <p:extLst>
      <p:ext uri="{BB962C8B-B14F-4D97-AF65-F5344CB8AC3E}">
        <p14:creationId xmlns:p14="http://schemas.microsoft.com/office/powerpoint/2010/main" val="2762531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CD855-171B-E54A-AFCF-11B8F09E15B3}"/>
              </a:ext>
            </a:extLst>
          </p:cNvPr>
          <p:cNvSpPr>
            <a:spLocks noGrp="1"/>
          </p:cNvSpPr>
          <p:nvPr>
            <p:ph type="title"/>
          </p:nvPr>
        </p:nvSpPr>
        <p:spPr/>
        <p:txBody>
          <a:bodyPr/>
          <a:lstStyle/>
          <a:p>
            <a:r>
              <a:rPr lang="en-IN" b="1" dirty="0"/>
              <a:t>Introduction</a:t>
            </a:r>
            <a:endParaRPr lang="en-US" b="1" dirty="0"/>
          </a:p>
        </p:txBody>
      </p:sp>
      <p:sp>
        <p:nvSpPr>
          <p:cNvPr id="3" name="Content Placeholder 2">
            <a:extLst>
              <a:ext uri="{FF2B5EF4-FFF2-40B4-BE49-F238E27FC236}">
                <a16:creationId xmlns:a16="http://schemas.microsoft.com/office/drawing/2014/main" id="{2A47586A-36B1-C547-8600-DED474974F2F}"/>
              </a:ext>
            </a:extLst>
          </p:cNvPr>
          <p:cNvSpPr>
            <a:spLocks noGrp="1"/>
          </p:cNvSpPr>
          <p:nvPr>
            <p:ph idx="1"/>
          </p:nvPr>
        </p:nvSpPr>
        <p:spPr/>
        <p:txBody>
          <a:bodyPr/>
          <a:lstStyle/>
          <a:p>
            <a:r>
              <a:rPr lang="en-IN" dirty="0"/>
              <a:t>Clustering is a unsupervised learning technique that groups similar objects into one cluster.</a:t>
            </a:r>
          </a:p>
          <a:p>
            <a:r>
              <a:rPr lang="en-IN" dirty="0"/>
              <a:t>Clustering has its applications in analysis of biological data, time series data, spatial data, etc..</a:t>
            </a:r>
          </a:p>
          <a:p>
            <a:r>
              <a:rPr lang="en-IN" dirty="0"/>
              <a:t>Graph is a data structure that is popularly used to model structural relationship between objects and has applications in social networks, sensor networks, etc..</a:t>
            </a:r>
          </a:p>
          <a:p>
            <a:r>
              <a:rPr lang="en-IN" dirty="0"/>
              <a:t>Clustering on a large graph is to partition the graph into several densely connected components.</a:t>
            </a:r>
          </a:p>
          <a:p>
            <a:pPr marL="0" indent="0">
              <a:buNone/>
            </a:pPr>
            <a:endParaRPr lang="en-IN" dirty="0"/>
          </a:p>
          <a:p>
            <a:endParaRPr lang="en-IN" dirty="0"/>
          </a:p>
          <a:p>
            <a:endParaRPr lang="en-IN" dirty="0"/>
          </a:p>
          <a:p>
            <a:pPr marL="0" indent="0">
              <a:buNone/>
            </a:pPr>
            <a:endParaRPr lang="en-IN" dirty="0"/>
          </a:p>
        </p:txBody>
      </p:sp>
    </p:spTree>
    <p:extLst>
      <p:ext uri="{BB962C8B-B14F-4D97-AF65-F5344CB8AC3E}">
        <p14:creationId xmlns:p14="http://schemas.microsoft.com/office/powerpoint/2010/main" val="20015077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A75D0-3A34-834B-936C-ED42A6BA9F58}"/>
              </a:ext>
            </a:extLst>
          </p:cNvPr>
          <p:cNvSpPr>
            <a:spLocks noGrp="1"/>
          </p:cNvSpPr>
          <p:nvPr>
            <p:ph type="title"/>
          </p:nvPr>
        </p:nvSpPr>
        <p:spPr>
          <a:xfrm>
            <a:off x="838200" y="365125"/>
            <a:ext cx="10515600" cy="374177"/>
          </a:xfrm>
        </p:spPr>
        <p:txBody>
          <a:bodyPr>
            <a:normAutofit fontScale="90000"/>
          </a:bodyPr>
          <a:lstStyle/>
          <a:p>
            <a:r>
              <a:rPr lang="en-US" b="1" dirty="0"/>
              <a:t>Motivation</a:t>
            </a:r>
          </a:p>
        </p:txBody>
      </p:sp>
      <p:sp>
        <p:nvSpPr>
          <p:cNvPr id="3" name="Content Placeholder 2">
            <a:extLst>
              <a:ext uri="{FF2B5EF4-FFF2-40B4-BE49-F238E27FC236}">
                <a16:creationId xmlns:a16="http://schemas.microsoft.com/office/drawing/2014/main" id="{2F00AC24-A12B-204A-BFA5-92C77FF93021}"/>
              </a:ext>
            </a:extLst>
          </p:cNvPr>
          <p:cNvSpPr>
            <a:spLocks noGrp="1"/>
          </p:cNvSpPr>
          <p:nvPr>
            <p:ph idx="1"/>
          </p:nvPr>
        </p:nvSpPr>
        <p:spPr>
          <a:xfrm>
            <a:off x="838200" y="875489"/>
            <a:ext cx="10515600" cy="5301474"/>
          </a:xfrm>
        </p:spPr>
        <p:txBody>
          <a:bodyPr>
            <a:normAutofit/>
          </a:bodyPr>
          <a:lstStyle/>
          <a:p>
            <a:r>
              <a:rPr lang="en-US" dirty="0"/>
              <a:t>Many existing graph clustering methods either focus on </a:t>
            </a:r>
            <a:r>
              <a:rPr lang="en-IN" dirty="0"/>
              <a:t>topological structure or attribute similarity. </a:t>
            </a:r>
          </a:p>
          <a:p>
            <a:r>
              <a:rPr lang="en-IN" dirty="0"/>
              <a:t>In many real applications, both the graph topological structure and the vertex properties are important.</a:t>
            </a:r>
          </a:p>
          <a:p>
            <a:r>
              <a:rPr lang="en-IN" dirty="0"/>
              <a:t>For example, in a social network, vertex properties describe roles of a person while the topological structure represents relationships among a group of people. Most of the graph clustering and summarization methods consider only one aspect of the graph properties but ignore the other.</a:t>
            </a:r>
          </a:p>
          <a:p>
            <a:r>
              <a:rPr lang="en-IN" dirty="0"/>
              <a:t>So, ideal graph clustering should generate clusters which have a cohesive intra-cluster structure with homogeneous vertex properties, by balancing the structural and attribute similarities. </a:t>
            </a:r>
          </a:p>
          <a:p>
            <a:endParaRPr lang="en-IN" dirty="0"/>
          </a:p>
          <a:p>
            <a:endParaRPr lang="en-US" dirty="0"/>
          </a:p>
        </p:txBody>
      </p:sp>
    </p:spTree>
    <p:extLst>
      <p:ext uri="{BB962C8B-B14F-4D97-AF65-F5344CB8AC3E}">
        <p14:creationId xmlns:p14="http://schemas.microsoft.com/office/powerpoint/2010/main" val="1055575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BA39D-C1E8-F84D-A321-3194C11160F1}"/>
              </a:ext>
            </a:extLst>
          </p:cNvPr>
          <p:cNvSpPr>
            <a:spLocks noGrp="1"/>
          </p:cNvSpPr>
          <p:nvPr>
            <p:ph type="title"/>
          </p:nvPr>
        </p:nvSpPr>
        <p:spPr>
          <a:xfrm>
            <a:off x="839788" y="457200"/>
            <a:ext cx="3932237" cy="529771"/>
          </a:xfrm>
        </p:spPr>
        <p:txBody>
          <a:bodyPr>
            <a:normAutofit fontScale="90000"/>
          </a:bodyPr>
          <a:lstStyle/>
          <a:p>
            <a:r>
              <a:rPr lang="en-US" b="1" dirty="0"/>
              <a:t>Example</a:t>
            </a:r>
          </a:p>
        </p:txBody>
      </p:sp>
      <p:sp>
        <p:nvSpPr>
          <p:cNvPr id="4" name="Text Placeholder 3">
            <a:extLst>
              <a:ext uri="{FF2B5EF4-FFF2-40B4-BE49-F238E27FC236}">
                <a16:creationId xmlns:a16="http://schemas.microsoft.com/office/drawing/2014/main" id="{F36C57E4-5023-594B-AFAD-27D4E92B9EF0}"/>
              </a:ext>
            </a:extLst>
          </p:cNvPr>
          <p:cNvSpPr>
            <a:spLocks noGrp="1"/>
          </p:cNvSpPr>
          <p:nvPr>
            <p:ph type="body" sz="half" idx="2"/>
          </p:nvPr>
        </p:nvSpPr>
        <p:spPr>
          <a:xfrm>
            <a:off x="839789" y="986971"/>
            <a:ext cx="4138612" cy="4882017"/>
          </a:xfrm>
        </p:spPr>
        <p:txBody>
          <a:bodyPr>
            <a:normAutofit fontScale="92500" lnSpcReduction="10000"/>
          </a:bodyPr>
          <a:lstStyle/>
          <a:p>
            <a:r>
              <a:rPr lang="en-IN" dirty="0"/>
              <a:t>Figure (a) shows an example of a co-author graph where:</a:t>
            </a:r>
          </a:p>
          <a:p>
            <a:pPr marL="285750" indent="-285750">
              <a:buFont typeface="Arial" panose="020B0604020202020204" pitchFamily="34" charset="0"/>
              <a:buChar char="•"/>
            </a:pPr>
            <a:r>
              <a:rPr lang="en-IN" dirty="0"/>
              <a:t>vertex represents an author </a:t>
            </a:r>
          </a:p>
          <a:p>
            <a:pPr marL="285750" indent="-285750">
              <a:buFont typeface="Arial" panose="020B0604020202020204" pitchFamily="34" charset="0"/>
              <a:buChar char="•"/>
            </a:pPr>
            <a:r>
              <a:rPr lang="en-IN" dirty="0"/>
              <a:t>edge represents the Co-author relationship between two authors. </a:t>
            </a:r>
          </a:p>
          <a:p>
            <a:pPr marL="285750" indent="-285750">
              <a:buFont typeface="Arial" panose="020B0604020202020204" pitchFamily="34" charset="0"/>
              <a:buChar char="•"/>
            </a:pPr>
            <a:r>
              <a:rPr lang="en-IN" dirty="0" err="1"/>
              <a:t>r</a:t>
            </a:r>
            <a:r>
              <a:rPr lang="en-IN" b="1" dirty="0" err="1"/>
              <a:t>i</a:t>
            </a:r>
            <a:r>
              <a:rPr lang="en-IN" dirty="0"/>
              <a:t> represents author ID</a:t>
            </a:r>
          </a:p>
          <a:p>
            <a:pPr marL="285750" indent="-285750">
              <a:buFont typeface="Arial" panose="020B0604020202020204" pitchFamily="34" charset="0"/>
              <a:buChar char="•"/>
            </a:pPr>
            <a:r>
              <a:rPr lang="en-IN" dirty="0"/>
              <a:t>XML, Skyline are research topics </a:t>
            </a:r>
          </a:p>
          <a:p>
            <a:r>
              <a:rPr lang="en-IN" dirty="0"/>
              <a:t>The research topic is considered as an attribute to describe the vertex property. </a:t>
            </a:r>
          </a:p>
          <a:p>
            <a:r>
              <a:rPr lang="en-IN" dirty="0"/>
              <a:t>As we can see, authors r1–r7 work on XML, authors r9–r11 work on Skyline and r8 works on both. </a:t>
            </a:r>
          </a:p>
          <a:p>
            <a:r>
              <a:rPr lang="en-IN" dirty="0"/>
              <a:t>Given a cluster number  k = 2, we could partition the graph into 2 clusters in several possible ways depending on the clustering criteria:</a:t>
            </a:r>
          </a:p>
          <a:p>
            <a:pPr marL="285750" indent="-285750">
              <a:buFont typeface="Arial" panose="020B0604020202020204" pitchFamily="34" charset="0"/>
              <a:buChar char="•"/>
            </a:pPr>
            <a:r>
              <a:rPr lang="en-IN" b="1" dirty="0"/>
              <a:t>Structure-based Clustering</a:t>
            </a:r>
          </a:p>
          <a:p>
            <a:pPr marL="285750" indent="-285750">
              <a:buFont typeface="Arial" panose="020B0604020202020204" pitchFamily="34" charset="0"/>
              <a:buChar char="•"/>
            </a:pPr>
            <a:r>
              <a:rPr lang="en-IN" b="1" dirty="0"/>
              <a:t>Attribute-based Clustering</a:t>
            </a:r>
          </a:p>
          <a:p>
            <a:pPr marL="285750" indent="-285750">
              <a:buFont typeface="Arial" panose="020B0604020202020204" pitchFamily="34" charset="0"/>
              <a:buChar char="•"/>
            </a:pPr>
            <a:r>
              <a:rPr lang="en-IN" b="1" dirty="0"/>
              <a:t>Structural/Attribute Clustering</a:t>
            </a:r>
          </a:p>
          <a:p>
            <a:pPr marL="285750" indent="-285750">
              <a:buFont typeface="Arial" panose="020B0604020202020204" pitchFamily="34" charset="0"/>
              <a:buChar char="•"/>
            </a:pPr>
            <a:endParaRPr lang="en-IN" dirty="0"/>
          </a:p>
          <a:p>
            <a:endParaRPr lang="en-US" dirty="0"/>
          </a:p>
        </p:txBody>
      </p:sp>
      <p:pic>
        <p:nvPicPr>
          <p:cNvPr id="12" name="Picture Placeholder 11">
            <a:extLst>
              <a:ext uri="{FF2B5EF4-FFF2-40B4-BE49-F238E27FC236}">
                <a16:creationId xmlns:a16="http://schemas.microsoft.com/office/drawing/2014/main" id="{2E6DD003-415F-104E-BD64-60F787F1D0A1}"/>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937" b="1937"/>
          <a:stretch>
            <a:fillRect/>
          </a:stretch>
        </p:blipFill>
        <p:spPr>
          <a:xfrm>
            <a:off x="5173894" y="379141"/>
            <a:ext cx="6869112" cy="6265862"/>
          </a:xfrm>
        </p:spPr>
      </p:pic>
    </p:spTree>
    <p:extLst>
      <p:ext uri="{BB962C8B-B14F-4D97-AF65-F5344CB8AC3E}">
        <p14:creationId xmlns:p14="http://schemas.microsoft.com/office/powerpoint/2010/main" val="30614741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54A2E-012F-E746-AB3E-352722415189}"/>
              </a:ext>
            </a:extLst>
          </p:cNvPr>
          <p:cNvSpPr>
            <a:spLocks noGrp="1"/>
          </p:cNvSpPr>
          <p:nvPr>
            <p:ph type="title"/>
          </p:nvPr>
        </p:nvSpPr>
        <p:spPr/>
        <p:txBody>
          <a:bodyPr/>
          <a:lstStyle/>
          <a:p>
            <a:r>
              <a:rPr lang="en-IN" b="1" dirty="0"/>
              <a:t>Structure-based Clustering</a:t>
            </a:r>
            <a:br>
              <a:rPr lang="en-IN" dirty="0"/>
            </a:br>
            <a:endParaRPr lang="en-US" dirty="0"/>
          </a:p>
        </p:txBody>
      </p:sp>
      <p:sp>
        <p:nvSpPr>
          <p:cNvPr id="4" name="Text Placeholder 3">
            <a:extLst>
              <a:ext uri="{FF2B5EF4-FFF2-40B4-BE49-F238E27FC236}">
                <a16:creationId xmlns:a16="http://schemas.microsoft.com/office/drawing/2014/main" id="{2B209E42-C4AE-AD49-B1BE-FE8DFFA5BC9B}"/>
              </a:ext>
            </a:extLst>
          </p:cNvPr>
          <p:cNvSpPr>
            <a:spLocks noGrp="1"/>
          </p:cNvSpPr>
          <p:nvPr>
            <p:ph type="body" sz="half" idx="2"/>
          </p:nvPr>
        </p:nvSpPr>
        <p:spPr>
          <a:xfrm>
            <a:off x="839788" y="2211858"/>
            <a:ext cx="3932237" cy="3650951"/>
          </a:xfrm>
        </p:spPr>
        <p:txBody>
          <a:bodyPr/>
          <a:lstStyle/>
          <a:p>
            <a:r>
              <a:rPr lang="en-IN" dirty="0"/>
              <a:t>Figure (b) shows a clustering result based only on </a:t>
            </a:r>
            <a:r>
              <a:rPr lang="en-IN" b="1" dirty="0"/>
              <a:t>vertex connectivity</a:t>
            </a:r>
            <a:r>
              <a:rPr lang="en-IN" dirty="0"/>
              <a:t>, i.e., co-author relationship.</a:t>
            </a:r>
          </a:p>
          <a:p>
            <a:r>
              <a:rPr lang="en-IN" dirty="0"/>
              <a:t>Authors within clusters are closely connected; however, they could have quite different topics, e.g., half work on XML and the other half work on Skyline in one of the clusters.</a:t>
            </a:r>
          </a:p>
          <a:p>
            <a:endParaRPr lang="en-IN" dirty="0"/>
          </a:p>
          <a:p>
            <a:r>
              <a:rPr lang="en-US" sz="4000" dirty="0"/>
              <a:t>NOT IDEAL</a:t>
            </a:r>
          </a:p>
        </p:txBody>
      </p:sp>
      <p:pic>
        <p:nvPicPr>
          <p:cNvPr id="8" name="Picture Placeholder 7">
            <a:extLst>
              <a:ext uri="{FF2B5EF4-FFF2-40B4-BE49-F238E27FC236}">
                <a16:creationId xmlns:a16="http://schemas.microsoft.com/office/drawing/2014/main" id="{8A135DCB-90C1-714E-BA01-D9E1DA26F075}"/>
              </a:ext>
            </a:extLst>
          </p:cNvPr>
          <p:cNvPicPr>
            <a:picLocks noGrp="1" noChangeAspect="1"/>
          </p:cNvPicPr>
          <p:nvPr>
            <p:ph type="pic" idx="1"/>
          </p:nvPr>
        </p:nvPicPr>
        <p:blipFill>
          <a:blip r:embed="rId2"/>
          <a:srcRect t="512" b="512"/>
          <a:stretch>
            <a:fillRect/>
          </a:stretch>
        </p:blipFill>
        <p:spPr>
          <a:xfrm>
            <a:off x="5183188" y="174625"/>
            <a:ext cx="6172200" cy="6153150"/>
          </a:xfrm>
          <a:prstGeom prst="rect">
            <a:avLst/>
          </a:prstGeom>
        </p:spPr>
      </p:pic>
    </p:spTree>
    <p:extLst>
      <p:ext uri="{BB962C8B-B14F-4D97-AF65-F5344CB8AC3E}">
        <p14:creationId xmlns:p14="http://schemas.microsoft.com/office/powerpoint/2010/main" val="3315997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60F5D-68DD-744E-8F65-4107B9AC60AB}"/>
              </a:ext>
            </a:extLst>
          </p:cNvPr>
          <p:cNvSpPr>
            <a:spLocks noGrp="1"/>
          </p:cNvSpPr>
          <p:nvPr>
            <p:ph type="title"/>
          </p:nvPr>
        </p:nvSpPr>
        <p:spPr>
          <a:xfrm>
            <a:off x="839788" y="457200"/>
            <a:ext cx="3932237" cy="1433384"/>
          </a:xfrm>
        </p:spPr>
        <p:txBody>
          <a:bodyPr/>
          <a:lstStyle/>
          <a:p>
            <a:r>
              <a:rPr lang="en-IN" b="1" dirty="0"/>
              <a:t>Attribute-based Clustering</a:t>
            </a:r>
            <a:br>
              <a:rPr lang="en-IN" dirty="0"/>
            </a:br>
            <a:endParaRPr lang="en-US" dirty="0"/>
          </a:p>
        </p:txBody>
      </p:sp>
      <p:pic>
        <p:nvPicPr>
          <p:cNvPr id="6" name="Picture Placeholder 5">
            <a:extLst>
              <a:ext uri="{FF2B5EF4-FFF2-40B4-BE49-F238E27FC236}">
                <a16:creationId xmlns:a16="http://schemas.microsoft.com/office/drawing/2014/main" id="{76630CFF-2288-F84F-9F4A-058E2DA19EAA}"/>
              </a:ext>
            </a:extLst>
          </p:cNvPr>
          <p:cNvPicPr>
            <a:picLocks noGrp="1" noChangeAspect="1"/>
          </p:cNvPicPr>
          <p:nvPr>
            <p:ph type="pic" idx="1"/>
          </p:nvPr>
        </p:nvPicPr>
        <p:blipFill>
          <a:blip r:embed="rId2"/>
          <a:srcRect l="18" r="18"/>
          <a:stretch>
            <a:fillRect/>
          </a:stretch>
        </p:blipFill>
        <p:spPr>
          <a:xfrm>
            <a:off x="5183188" y="309563"/>
            <a:ext cx="6172200" cy="6264275"/>
          </a:xfrm>
          <a:prstGeom prst="rect">
            <a:avLst/>
          </a:prstGeom>
        </p:spPr>
      </p:pic>
      <p:sp>
        <p:nvSpPr>
          <p:cNvPr id="4" name="Text Placeholder 3">
            <a:extLst>
              <a:ext uri="{FF2B5EF4-FFF2-40B4-BE49-F238E27FC236}">
                <a16:creationId xmlns:a16="http://schemas.microsoft.com/office/drawing/2014/main" id="{A507F0BD-2C23-BB40-9E70-E3BB380EA930}"/>
              </a:ext>
            </a:extLst>
          </p:cNvPr>
          <p:cNvSpPr>
            <a:spLocks noGrp="1"/>
          </p:cNvSpPr>
          <p:nvPr>
            <p:ph type="body" sz="half" idx="2"/>
          </p:nvPr>
        </p:nvSpPr>
        <p:spPr>
          <a:xfrm>
            <a:off x="839788" y="1890584"/>
            <a:ext cx="3932237" cy="3978404"/>
          </a:xfrm>
        </p:spPr>
        <p:txBody>
          <a:bodyPr/>
          <a:lstStyle/>
          <a:p>
            <a:r>
              <a:rPr lang="en-IN" dirty="0"/>
              <a:t>Figure (c) shows another clustering result based on </a:t>
            </a:r>
            <a:r>
              <a:rPr lang="en-IN" b="1" dirty="0"/>
              <a:t>attribute similarity</a:t>
            </a:r>
            <a:r>
              <a:rPr lang="en-IN" dirty="0"/>
              <a:t>, i.e., research topics.</a:t>
            </a:r>
          </a:p>
          <a:p>
            <a:r>
              <a:rPr lang="en-IN" dirty="0"/>
              <a:t>Authors within clusters work on the same topics; however, the co-author relationship may be lost due to the partitioning so that authors are quite isolated in one of the clusters.</a:t>
            </a:r>
          </a:p>
          <a:p>
            <a:endParaRPr lang="en-IN" dirty="0"/>
          </a:p>
          <a:p>
            <a:r>
              <a:rPr lang="en-US" sz="4000" dirty="0"/>
              <a:t>NOT IDEAL</a:t>
            </a:r>
          </a:p>
          <a:p>
            <a:endParaRPr lang="en-IN" dirty="0"/>
          </a:p>
          <a:p>
            <a:endParaRPr lang="en-IN" dirty="0"/>
          </a:p>
          <a:p>
            <a:endParaRPr lang="en-IN" dirty="0"/>
          </a:p>
          <a:p>
            <a:endParaRPr lang="en-IN" dirty="0"/>
          </a:p>
          <a:p>
            <a:endParaRPr lang="en-US" dirty="0"/>
          </a:p>
        </p:txBody>
      </p:sp>
    </p:spTree>
    <p:extLst>
      <p:ext uri="{BB962C8B-B14F-4D97-AF65-F5344CB8AC3E}">
        <p14:creationId xmlns:p14="http://schemas.microsoft.com/office/powerpoint/2010/main" val="2042140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8B914-EAAA-074C-A7A9-AF1A0579E5D5}"/>
              </a:ext>
            </a:extLst>
          </p:cNvPr>
          <p:cNvSpPr>
            <a:spLocks noGrp="1"/>
          </p:cNvSpPr>
          <p:nvPr>
            <p:ph type="title"/>
          </p:nvPr>
        </p:nvSpPr>
        <p:spPr/>
        <p:txBody>
          <a:bodyPr/>
          <a:lstStyle/>
          <a:p>
            <a:r>
              <a:rPr lang="en-IN" b="1" dirty="0"/>
              <a:t>Structural/Attribute Clustering</a:t>
            </a:r>
            <a:br>
              <a:rPr lang="en-IN" dirty="0"/>
            </a:br>
            <a:endParaRPr lang="en-US" dirty="0"/>
          </a:p>
        </p:txBody>
      </p:sp>
      <p:pic>
        <p:nvPicPr>
          <p:cNvPr id="5" name="Picture Placeholder 4">
            <a:extLst>
              <a:ext uri="{FF2B5EF4-FFF2-40B4-BE49-F238E27FC236}">
                <a16:creationId xmlns:a16="http://schemas.microsoft.com/office/drawing/2014/main" id="{1AF4F598-F3A8-D040-AAEB-3BF6246B2AC9}"/>
              </a:ext>
            </a:extLst>
          </p:cNvPr>
          <p:cNvPicPr>
            <a:picLocks noGrp="1" noChangeAspect="1"/>
          </p:cNvPicPr>
          <p:nvPr>
            <p:ph type="pic" idx="1"/>
          </p:nvPr>
        </p:nvPicPr>
        <p:blipFill>
          <a:blip r:embed="rId2"/>
          <a:srcRect l="6538" r="6538"/>
          <a:stretch>
            <a:fillRect/>
          </a:stretch>
        </p:blipFill>
        <p:spPr>
          <a:xfrm>
            <a:off x="5183188" y="173038"/>
            <a:ext cx="6172200" cy="6475412"/>
          </a:xfrm>
          <a:prstGeom prst="rect">
            <a:avLst/>
          </a:prstGeom>
        </p:spPr>
      </p:pic>
      <p:sp>
        <p:nvSpPr>
          <p:cNvPr id="4" name="Text Placeholder 3">
            <a:extLst>
              <a:ext uri="{FF2B5EF4-FFF2-40B4-BE49-F238E27FC236}">
                <a16:creationId xmlns:a16="http://schemas.microsoft.com/office/drawing/2014/main" id="{97BA415E-6D5E-3746-8375-F7B74A594412}"/>
              </a:ext>
            </a:extLst>
          </p:cNvPr>
          <p:cNvSpPr>
            <a:spLocks noGrp="1"/>
          </p:cNvSpPr>
          <p:nvPr>
            <p:ph type="body" sz="half" idx="2"/>
          </p:nvPr>
        </p:nvSpPr>
        <p:spPr/>
        <p:txBody>
          <a:bodyPr/>
          <a:lstStyle/>
          <a:p>
            <a:r>
              <a:rPr lang="en-IN" dirty="0"/>
              <a:t>Figure (d) shows the clustering result based on </a:t>
            </a:r>
            <a:r>
              <a:rPr lang="en-IN" b="1" dirty="0"/>
              <a:t>both structure and attribute information</a:t>
            </a:r>
            <a:r>
              <a:rPr lang="en-IN" dirty="0"/>
              <a:t>.</a:t>
            </a:r>
          </a:p>
          <a:p>
            <a:r>
              <a:rPr lang="en-IN" dirty="0"/>
              <a:t>This clustering result balances the structural and attribute similarities: authors within one cluster are closely connected; meanwhile, they are homogeneous on research topics.</a:t>
            </a:r>
          </a:p>
          <a:p>
            <a:r>
              <a:rPr lang="en-IN" dirty="0"/>
              <a:t>This is the result we want to achieve in this work.</a:t>
            </a:r>
          </a:p>
          <a:p>
            <a:endParaRPr lang="en-IN" dirty="0"/>
          </a:p>
          <a:p>
            <a:r>
              <a:rPr lang="en-IN" sz="4000" dirty="0"/>
              <a:t>IDEAL</a:t>
            </a:r>
          </a:p>
          <a:p>
            <a:endParaRPr lang="en-US" dirty="0"/>
          </a:p>
        </p:txBody>
      </p:sp>
    </p:spTree>
    <p:extLst>
      <p:ext uri="{BB962C8B-B14F-4D97-AF65-F5344CB8AC3E}">
        <p14:creationId xmlns:p14="http://schemas.microsoft.com/office/powerpoint/2010/main" val="2458769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5BAF8-2B6C-044F-8977-5A0176403E2B}"/>
              </a:ext>
            </a:extLst>
          </p:cNvPr>
          <p:cNvSpPr>
            <a:spLocks noGrp="1"/>
          </p:cNvSpPr>
          <p:nvPr>
            <p:ph type="title"/>
          </p:nvPr>
        </p:nvSpPr>
        <p:spPr>
          <a:xfrm>
            <a:off x="838200" y="-130175"/>
            <a:ext cx="10515600" cy="1325563"/>
          </a:xfrm>
        </p:spPr>
        <p:txBody>
          <a:bodyPr/>
          <a:lstStyle/>
          <a:p>
            <a:r>
              <a:rPr lang="en-US" b="1" dirty="0"/>
              <a:t>Summary</a:t>
            </a:r>
          </a:p>
        </p:txBody>
      </p:sp>
      <p:sp>
        <p:nvSpPr>
          <p:cNvPr id="3" name="Content Placeholder 2">
            <a:extLst>
              <a:ext uri="{FF2B5EF4-FFF2-40B4-BE49-F238E27FC236}">
                <a16:creationId xmlns:a16="http://schemas.microsoft.com/office/drawing/2014/main" id="{FF71A88A-30A8-6040-B667-0D4647354FEA}"/>
              </a:ext>
            </a:extLst>
          </p:cNvPr>
          <p:cNvSpPr>
            <a:spLocks noGrp="1"/>
          </p:cNvSpPr>
          <p:nvPr>
            <p:ph idx="1"/>
          </p:nvPr>
        </p:nvSpPr>
        <p:spPr>
          <a:xfrm>
            <a:off x="838200" y="1041400"/>
            <a:ext cx="10960100" cy="5549899"/>
          </a:xfrm>
        </p:spPr>
        <p:txBody>
          <a:bodyPr>
            <a:noAutofit/>
          </a:bodyPr>
          <a:lstStyle/>
          <a:p>
            <a:r>
              <a:rPr lang="en-IN" dirty="0"/>
              <a:t>Structure-based Clustering</a:t>
            </a:r>
          </a:p>
          <a:p>
            <a:pPr lvl="1"/>
            <a:r>
              <a:rPr lang="en-IN" dirty="0"/>
              <a:t>Vertices with heterogeneous values in a cluster </a:t>
            </a:r>
          </a:p>
          <a:p>
            <a:pPr lvl="1"/>
            <a:endParaRPr lang="en-IN" sz="1800" dirty="0"/>
          </a:p>
          <a:p>
            <a:endParaRPr lang="en-IN" sz="1800" dirty="0"/>
          </a:p>
          <a:p>
            <a:r>
              <a:rPr lang="en-IN" dirty="0"/>
              <a:t>Attribute-based Clustering</a:t>
            </a:r>
          </a:p>
          <a:p>
            <a:pPr lvl="1"/>
            <a:r>
              <a:rPr lang="en-IN" dirty="0"/>
              <a:t>Lose much structure information </a:t>
            </a:r>
          </a:p>
          <a:p>
            <a:pPr marL="457200" lvl="1" indent="0">
              <a:buNone/>
            </a:pPr>
            <a:br>
              <a:rPr lang="en-IN" sz="1800" dirty="0"/>
            </a:br>
            <a:endParaRPr lang="en-IN" sz="1800" dirty="0"/>
          </a:p>
          <a:p>
            <a:endParaRPr lang="en-IN" sz="1800" dirty="0"/>
          </a:p>
          <a:p>
            <a:r>
              <a:rPr lang="en-IN" dirty="0"/>
              <a:t>Structural/Attribute Cluster</a:t>
            </a:r>
          </a:p>
          <a:p>
            <a:pPr lvl="1"/>
            <a:r>
              <a:rPr lang="en-IN" dirty="0"/>
              <a:t>Vertices with homogeneous values in a cluster </a:t>
            </a:r>
          </a:p>
          <a:p>
            <a:pPr lvl="1"/>
            <a:r>
              <a:rPr lang="en-IN" dirty="0"/>
              <a:t>Keep most structure information </a:t>
            </a:r>
          </a:p>
          <a:p>
            <a:pPr marL="457200" lvl="1" indent="0">
              <a:buNone/>
            </a:pPr>
            <a:br>
              <a:rPr lang="en-IN" sz="1800" dirty="0"/>
            </a:br>
            <a:endParaRPr lang="en-IN" sz="1800" dirty="0"/>
          </a:p>
          <a:p>
            <a:pPr marL="0" indent="0">
              <a:buNone/>
            </a:pPr>
            <a:br>
              <a:rPr lang="en-IN" sz="1800" dirty="0"/>
            </a:br>
            <a:endParaRPr lang="en-IN" sz="1800" dirty="0"/>
          </a:p>
          <a:p>
            <a:endParaRPr lang="en-US" sz="1800" dirty="0"/>
          </a:p>
        </p:txBody>
      </p:sp>
    </p:spTree>
    <p:extLst>
      <p:ext uri="{BB962C8B-B14F-4D97-AF65-F5344CB8AC3E}">
        <p14:creationId xmlns:p14="http://schemas.microsoft.com/office/powerpoint/2010/main" val="769607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476</TotalTime>
  <Words>1791</Words>
  <Application>Microsoft Macintosh PowerPoint</Application>
  <PresentationFormat>Widescreen</PresentationFormat>
  <Paragraphs>251</Paragraphs>
  <Slides>27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Calibri Light</vt:lpstr>
      <vt:lpstr>Cambria Math</vt:lpstr>
      <vt:lpstr>Office Theme</vt:lpstr>
      <vt:lpstr>Graph Clustering Based on Structural/Attribute Similarities </vt:lpstr>
      <vt:lpstr>Abstract</vt:lpstr>
      <vt:lpstr>Introduction</vt:lpstr>
      <vt:lpstr>Motivation</vt:lpstr>
      <vt:lpstr>Example</vt:lpstr>
      <vt:lpstr>Structure-based Clustering </vt:lpstr>
      <vt:lpstr>Attribute-based Clustering </vt:lpstr>
      <vt:lpstr>Structural/Attribute Clustering </vt:lpstr>
      <vt:lpstr>Summary</vt:lpstr>
      <vt:lpstr>PowerPoint Presentation</vt:lpstr>
      <vt:lpstr>PowerPoint Presentation</vt:lpstr>
      <vt:lpstr>PowerPoint Presentation</vt:lpstr>
      <vt:lpstr>Addressing to the challenges</vt:lpstr>
      <vt:lpstr>Structural Closeness Measure  </vt:lpstr>
      <vt:lpstr>Unified Distance Measure</vt:lpstr>
      <vt:lpstr>Transition Probability Matrix on Attribute Augmented Graph</vt:lpstr>
      <vt:lpstr>Calculation of transition Probability Matrix </vt:lpstr>
      <vt:lpstr>Calculation of transition Probability Matrix(contd)</vt:lpstr>
      <vt:lpstr>Clustering Algorithm </vt:lpstr>
      <vt:lpstr>Clustering problem</vt:lpstr>
      <vt:lpstr>Cluster Centroid Initialization  </vt:lpstr>
      <vt:lpstr>Clustering Process (K-mean)</vt:lpstr>
      <vt:lpstr>Weight Self-Adjustment  </vt:lpstr>
      <vt:lpstr>Experimental Evaluation  </vt:lpstr>
      <vt:lpstr>Cluster Quality Comparison on Political Blogs </vt:lpstr>
      <vt:lpstr>Cluster Quality Comparison on DBLP </vt:lpstr>
      <vt:lpstr>Conclusions  </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Graph Clustering Based on Structural/Attribute Similarities </dc:title>
  <dc:creator>Sumanth Culli</dc:creator>
  <cp:lastModifiedBy>Sumanth Culli</cp:lastModifiedBy>
  <cp:revision>11</cp:revision>
  <dcterms:created xsi:type="dcterms:W3CDTF">2018-02-09T08:55:47Z</dcterms:created>
  <dcterms:modified xsi:type="dcterms:W3CDTF">2018-04-16T23:14:00Z</dcterms:modified>
</cp:coreProperties>
</file>

<file path=docProps/thumbnail.jpeg>
</file>